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8" r:id="rId1"/>
    <p:sldMasterId id="2147483726" r:id="rId2"/>
  </p:sldMasterIdLst>
  <p:notesMasterIdLst>
    <p:notesMasterId r:id="rId57"/>
  </p:notesMasterIdLst>
  <p:handoutMasterIdLst>
    <p:handoutMasterId r:id="rId58"/>
  </p:handoutMasterIdLst>
  <p:sldIdLst>
    <p:sldId id="282" r:id="rId3"/>
    <p:sldId id="288" r:id="rId4"/>
    <p:sldId id="292" r:id="rId5"/>
    <p:sldId id="326" r:id="rId6"/>
    <p:sldId id="352" r:id="rId7"/>
    <p:sldId id="383" r:id="rId8"/>
    <p:sldId id="386" r:id="rId9"/>
    <p:sldId id="357" r:id="rId10"/>
    <p:sldId id="387" r:id="rId11"/>
    <p:sldId id="358" r:id="rId12"/>
    <p:sldId id="388" r:id="rId13"/>
    <p:sldId id="389" r:id="rId14"/>
    <p:sldId id="345" r:id="rId15"/>
    <p:sldId id="359" r:id="rId16"/>
    <p:sldId id="384" r:id="rId17"/>
    <p:sldId id="368" r:id="rId18"/>
    <p:sldId id="369" r:id="rId19"/>
    <p:sldId id="327" r:id="rId20"/>
    <p:sldId id="347" r:id="rId21"/>
    <p:sldId id="348" r:id="rId22"/>
    <p:sldId id="351" r:id="rId23"/>
    <p:sldId id="344" r:id="rId24"/>
    <p:sldId id="353" r:id="rId25"/>
    <p:sldId id="346" r:id="rId26"/>
    <p:sldId id="338" r:id="rId27"/>
    <p:sldId id="381" r:id="rId28"/>
    <p:sldId id="328" r:id="rId29"/>
    <p:sldId id="322" r:id="rId30"/>
    <p:sldId id="370" r:id="rId31"/>
    <p:sldId id="406" r:id="rId32"/>
    <p:sldId id="355" r:id="rId33"/>
    <p:sldId id="392" r:id="rId34"/>
    <p:sldId id="371" r:id="rId35"/>
    <p:sldId id="393" r:id="rId36"/>
    <p:sldId id="372" r:id="rId37"/>
    <p:sldId id="394" r:id="rId38"/>
    <p:sldId id="373" r:id="rId39"/>
    <p:sldId id="374" r:id="rId40"/>
    <p:sldId id="396" r:id="rId41"/>
    <p:sldId id="397" r:id="rId42"/>
    <p:sldId id="375" r:id="rId43"/>
    <p:sldId id="398" r:id="rId44"/>
    <p:sldId id="390" r:id="rId45"/>
    <p:sldId id="400" r:id="rId46"/>
    <p:sldId id="376" r:id="rId47"/>
    <p:sldId id="399" r:id="rId48"/>
    <p:sldId id="377" r:id="rId49"/>
    <p:sldId id="404" r:id="rId50"/>
    <p:sldId id="405" r:id="rId51"/>
    <p:sldId id="365" r:id="rId52"/>
    <p:sldId id="319" r:id="rId53"/>
    <p:sldId id="284" r:id="rId54"/>
    <p:sldId id="293" r:id="rId55"/>
    <p:sldId id="385"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0B"/>
    <a:srgbClr val="F07800"/>
    <a:srgbClr val="000000"/>
    <a:srgbClr val="FFEA00"/>
    <a:srgbClr val="FAF02A"/>
    <a:srgbClr val="D9D9D9"/>
    <a:srgbClr val="FFFFFF"/>
    <a:srgbClr val="CFBB91"/>
    <a:srgbClr val="CFBA91"/>
    <a:srgbClr val="CF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97"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B11AD6-9229-47F1-8B06-2C9165BA393C}" type="datetime1">
              <a:rPr lang="en-US" smtClean="0"/>
              <a:t>12/13/2022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66C8D-8782-4625-BC14-C40B77F8E92B}" type="datetime1">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65185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Another example is that LoRaWAN is used in medical field such as overseeing the transfer of critical patients to the ward by tracking their location or monitoring health data between nearby cities to prevent the spread of infection. </a:t>
            </a: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By using LoRaWAN, it is possible to rapidly respond emergencies occurred in medical field. Also, it can communicate remotely with users in rural area and the cost of installation and operation is relatively low than cellular communication links.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3453364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Another example is that LoRaWAN is used in medical field such as overseeing the transfer of critical patients to the ward by tracking their location or monitoring health data between nearby cities to prevent the spread of infection. </a:t>
            </a: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By using LoRaWAN, it is possible to rapidly respond emergencies occurred in medical field. Also, it can communicate remotely with users in rural area and the cost of installation and operation is relatively low than cellular communication links.</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5096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In summary, LoRaWAN has advantages in terms of coverage, battery life, cost effective, and data rate than other LPWAN technologies.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these reasons, LoRaWAN becomes competitive in the IoT field and widely applied in various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71100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Times New Roman" panose="02020603050405020304" pitchFamily="18" charset="0"/>
                <a:ea typeface="Malgun Gothic" panose="020B0503020000020004" pitchFamily="34" charset="-127"/>
                <a:cs typeface="Times New Roman" panose="02020603050405020304" pitchFamily="18" charset="0"/>
              </a:rPr>
              <a:t>If information loss occurs in industries that use LoRa, the damage will be enormous. </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But as you can see, global spending of IoT security records only 4%, which is relatively low compared to IoT services, hardware and software. Through these figures, we thought we needed to study the security of LoRaWAN, which is used in various IoT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13</a:t>
            </a:fld>
            <a:endParaRPr lang="en-US"/>
          </a:p>
        </p:txBody>
      </p:sp>
    </p:spTree>
    <p:extLst>
      <p:ext uri="{BB962C8B-B14F-4D97-AF65-F5344CB8AC3E}">
        <p14:creationId xmlns:p14="http://schemas.microsoft.com/office/powerpoint/2010/main" val="4068216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If information loss occurs in industries that use LoRa, the damage will be enormous.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Malgun Gothic" panose="020B0503020000020004" pitchFamily="34" charset="-127"/>
                <a:cs typeface="Times New Roman" panose="02020603050405020304" pitchFamily="18" charset="0"/>
              </a:rPr>
              <a:t>But as you can see, global spending of IoT security records only 4%, which is relatively low compared to IoT services, hardware and software. Through these figures, we thought we needed to study the security of LoRaWAN, which is used in various IoT industries. </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28370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LoRaWAN has several security vulnerabilities, but the easiest and most effective attack  is jamming. So What is jamming?  Jamming is a technology that prevents the operation of specific frequencies by emitting Radio waves.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11498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 reasons why we chose jamming are presented in this slide. LoRa is based on the Chirp Spread Spectrum so attackers are able to exploit the chirp frequency to disrupt communication. Also LoRaWAN operates in predetermined frequencies band. This weakness makes LoRa more vulnerable to Wideband jamming attacks. Information loss due to this weakness can cause human and property damage in high-risk industries.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35864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Therefore, this research aims to assess the network performance according to jamming by conducting an indoor experiment in a complex building to simulate the medical field /and an outdoor experiment to simulate environment in agriculture. There are several prior studies measuring network performance in urban environments or tree farms which have a lot of obstacles, but few cases have analyzed how jamming affects the network in real-world industrial sites. Our experiment concentrates in evaluating the performance of LoRaWAN against intentional and unintentional Denial-of-Service attacks by conducting two different experiments.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09757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These experimental environments will be explained by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Doyong</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Hello, my name is </a:t>
            </a:r>
            <a:r>
              <a:rPr lang="en-US" sz="1800" kern="0" dirty="0" err="1">
                <a:effectLst/>
                <a:latin typeface="AppleSystemUIFont"/>
                <a:ea typeface="Malgun Gothic" panose="020B0503020000020004" pitchFamily="34" charset="-127"/>
                <a:cs typeface="AppleSystemUIFont"/>
              </a:rPr>
              <a:t>Doyong</a:t>
            </a:r>
            <a:r>
              <a:rPr lang="en-US" sz="1800" kern="0" dirty="0">
                <a:effectLst/>
                <a:latin typeface="AppleSystemUIFont"/>
                <a:ea typeface="Malgun Gothic" panose="020B0503020000020004" pitchFamily="34" charset="-127"/>
                <a:cs typeface="AppleSystemUIFont"/>
              </a:rPr>
              <a:t>, and from now on, I will tell you about how we designed our experiments.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18</a:t>
            </a:fld>
            <a:endParaRPr lang="en-US"/>
          </a:p>
        </p:txBody>
      </p:sp>
    </p:spTree>
    <p:extLst>
      <p:ext uri="{BB962C8B-B14F-4D97-AF65-F5344CB8AC3E}">
        <p14:creationId xmlns:p14="http://schemas.microsoft.com/office/powerpoint/2010/main" val="397944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Since we were able to confirm that the canopies can interfere with LoRaWAN, we set up indoor experiments and outdoor experiments to simulate the environment of medical industry like hospitals and agricultural industry like farms. </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89373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150986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Devices used for the experiments are shown in the slides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We used Kona micro lite which is used as indoor LoRaWAN gateway because it is consistent and reliable.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for outdoor experiments, we used RAK gateway which is used as outdoor LoRaWAN gateway.</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t>
            </a:r>
            <a:r>
              <a:rPr lang="en-US" sz="1800" kern="0" dirty="0">
                <a:effectLst/>
                <a:latin typeface="AppleSystemUIFont"/>
                <a:ea typeface="Malgun Gothic" panose="020B0503020000020004" pitchFamily="34" charset="-127"/>
                <a:cs typeface="AppleSystemUIFont"/>
              </a:rPr>
              <a:t>Because it can receive data from far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we used ESP-32 as end nodes.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And we used a pair of canopies which is set in 906MHz as a jammer with additional 7dBm 900MHz directional antennas.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The reason why we use directional antennas is canopy is generally used with a directional antenna.</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A78C8F9E-3CBF-4115-A248-4BF1873193D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39155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 think many people might be curious about why we are only jamming 906 </a:t>
            </a:r>
            <a:r>
              <a:rPr lang="en-US" sz="1800" kern="0" dirty="0" err="1">
                <a:effectLst/>
                <a:latin typeface="AppleSystemUIFont"/>
                <a:ea typeface="Malgun Gothic" panose="020B0503020000020004" pitchFamily="34" charset="-127"/>
                <a:cs typeface="AppleSystemUIFont"/>
              </a:rPr>
              <a:t>MHz.</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It is because although the LoRa is using 902 to 928 MHz, LoRa sends an uplink packet by just using 902 to 915 </a:t>
            </a:r>
            <a:r>
              <a:rPr lang="en-US" sz="1800" kern="0" dirty="0" err="1">
                <a:effectLst/>
                <a:latin typeface="AppleSystemUIFont"/>
                <a:ea typeface="Malgun Gothic" panose="020B0503020000020004" pitchFamily="34" charset="-127"/>
                <a:cs typeface="AppleSystemUIFont"/>
              </a:rPr>
              <a:t>MHz.</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l" latinLnBrk="0">
              <a:spcBef>
                <a:spcPts val="0"/>
              </a:spcBef>
              <a:spcAft>
                <a:spcPts val="0"/>
              </a:spcAft>
            </a:pPr>
            <a:r>
              <a:rPr lang="en-US" sz="1800" kern="0" dirty="0">
                <a:effectLst/>
                <a:latin typeface="AppleSystemUIFont"/>
                <a:ea typeface="Malgun Gothic" panose="020B0503020000020004" pitchFamily="34" charset="-127"/>
                <a:cs typeface="AppleSystemUIFont"/>
              </a:rPr>
              <a:t>It is also possible to jam full LoRa bandwidth, but for efficiency of the experiment, we decided to use just one pair of the canopy.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3507611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Let’s see the placement of the end nodes in indoor experiment.</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wanted to measure jamming performance according to the distance of canopy and end-nodes.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wanted to check how obstacles affect the signal, not only walls but also the floors.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As you can see, we deployed end nodes at different locations in same floor and at same location in different floor.</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417686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set the indoor experiment in two types. First one is intentional jamming and second one is unintentional jamming.</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defined the meaning of the intentional is the canopy devices are placed very closely.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canopy devices are generally used as wireless communication devices for a long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Therefore, we defined unintentional is the canopy devices are placed far away from each other.</a:t>
            </a: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To simulate this environment, we placed the canopy devices close to each other for intentional jamming</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placed the canopy devices as far as networking connection can be established from each other.</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2225545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let’s see where canopy is located.</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For intentional jamming we located at A, B and C zone.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Especially A is a close-in attack, it assumes that the attacker can access to the target gateway.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the other two zones are designed to jam the LoRa signal if the location of the gateway is known.</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difference of the B and C is the distance from the gateway.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we want to measure the jamming performance according to the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181754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For unintentional jamming, Canopy Access Point was placed in front of the elevator and Canopy Subscriber Module was placed behind the wall.</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reason why we decided each place is it is the maximum distance of the canopy can make connection.</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Because of the diffraction and reflections of the obstacles, canopy lost the connection when we move far away from here.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05102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Then I will talk about outdoor experiment architecture.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Outdoor experiments are conducted on the farm to simulate the agricultural environment.</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We placed RAK gateway in the middle of the farm.</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The three end nodes are placed horizontally according to the distances which are 100m, 200m, 500m to measure the difference of the jamming effect according to the distance.</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just" latinLnBrk="0">
              <a:spcBef>
                <a:spcPts val="0"/>
              </a:spcBef>
              <a:spcAft>
                <a:spcPts val="0"/>
              </a:spcAft>
            </a:pPr>
            <a:r>
              <a:rPr lang="en-US" sz="1800" kern="0" dirty="0">
                <a:effectLst/>
                <a:latin typeface="AppleSystemUIFont"/>
                <a:ea typeface="Malgun Gothic" panose="020B0503020000020004" pitchFamily="34" charset="-127"/>
                <a:cs typeface="AppleSystemUIFont"/>
              </a:rPr>
              <a:t>And we move vertically away from the RAK gateway 10m, 50m, 100m with a canopy.</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101815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AppleSystemUIFont"/>
                <a:ea typeface="Malgun Gothic" panose="020B0503020000020004" pitchFamily="34" charset="-127"/>
                <a:cs typeface="AppleSystemUIFont"/>
              </a:rPr>
              <a:t>The result of these experiments will be presented by </a:t>
            </a:r>
            <a:r>
              <a:rPr lang="en-US" sz="1800" kern="0" dirty="0" err="1">
                <a:effectLst/>
                <a:latin typeface="AppleSystemUIFont"/>
                <a:ea typeface="Malgun Gothic" panose="020B0503020000020004" pitchFamily="34" charset="-127"/>
                <a:cs typeface="AppleSystemUIFont"/>
              </a:rPr>
              <a:t>Junyoung</a:t>
            </a:r>
            <a:r>
              <a:rPr lang="en-US" sz="1800" kern="0" dirty="0">
                <a:effectLst/>
                <a:latin typeface="AppleSystemUIFont"/>
                <a:ea typeface="Malgun Gothic" panose="020B0503020000020004" pitchFamily="34" charset="-127"/>
                <a:cs typeface="AppleSystemUIFon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algun Gothic" panose="020B0503020000020004" pitchFamily="34" charset="-127"/>
                <a:ea typeface="Malgun Gothic" panose="020B0503020000020004" pitchFamily="34" charset="-127"/>
                <a:cs typeface="Times New Roman" panose="02020603050405020304" pitchFamily="18" charset="0"/>
              </a:rPr>
              <a:t>Hello, I'm </a:t>
            </a:r>
            <a:r>
              <a:rPr lang="en-US"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Junyoung</a:t>
            </a:r>
            <a:r>
              <a:rPr lang="en-US" sz="1800" kern="100" dirty="0">
                <a:effectLst/>
                <a:latin typeface="Malgun Gothic" panose="020B0503020000020004" pitchFamily="34" charset="-127"/>
                <a:ea typeface="Malgun Gothic" panose="020B0503020000020004" pitchFamily="34" charset="-127"/>
                <a:cs typeface="Times New Roman" panose="02020603050405020304" pitchFamily="18" charset="0"/>
              </a:rPr>
              <a:t> Jang. First, I will explain the evaluation metrics we made, and then explain indoor and outdoor results.</a:t>
            </a:r>
            <a:endParaRPr lang="en-US" sz="1800" kern="1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27</a:t>
            </a:fld>
            <a:endParaRPr lang="en-US"/>
          </a:p>
        </p:txBody>
      </p:sp>
    </p:spTree>
    <p:extLst>
      <p:ext uri="{BB962C8B-B14F-4D97-AF65-F5344CB8AC3E}">
        <p14:creationId xmlns:p14="http://schemas.microsoft.com/office/powerpoint/2010/main" val="2948185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The experiment measured the RSSI and PDR to test the effectiveness of jamming. The PDR can be calculated from the proportional expression shown in the slide. [(Average time of 100 packets sent normally) : 100 = (Time we spent on jamming) : (Number of packets received normally)]. To predict more accurate PDR, the amount of packets received without jamming was measured at first. To calculate the final assumed PDR, the number of packets received for 15 minutes was estimated and this expression was used. (PDR = (actual Number of packets received while jamming)/(Number of packets received normally). </a:t>
            </a:r>
          </a:p>
        </p:txBody>
      </p:sp>
      <p:sp>
        <p:nvSpPr>
          <p:cNvPr id="4" name="날짜 개체 틀 3"/>
          <p:cNvSpPr>
            <a:spLocks noGrp="1"/>
          </p:cNvSpPr>
          <p:nvPr>
            <p:ph type="dt" idx="1"/>
          </p:nvPr>
        </p:nvSpPr>
        <p:spPr/>
        <p:txBody>
          <a:bodyPr/>
          <a:lstStyle/>
          <a:p>
            <a:fld id="{0309C856-22CF-406F-9A92-1177E39B067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10908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Jamming Effect was calculated by this expression (JE = 1 - PDR with jamming / PDR without jamming). The more influenced by Jamming, the bigger JE becomes. In summary, PDR represents data transmission capability, JE represents how much jamming effected, and RSSI represents how interrupted the signal was. Details will be explained in next slides. All the experiment datasets were organized in JSON files. We developed our own data-loader so that each experimental result could be automatically visualized. </a:t>
            </a:r>
            <a:endParaRPr lang="ko-KR" dirty="0"/>
          </a:p>
        </p:txBody>
      </p:sp>
      <p:sp>
        <p:nvSpPr>
          <p:cNvPr id="4" name="날짜 개체 틀 3"/>
          <p:cNvSpPr>
            <a:spLocks noGrp="1"/>
          </p:cNvSpPr>
          <p:nvPr>
            <p:ph type="dt" idx="1"/>
          </p:nvPr>
        </p:nvSpPr>
        <p:spPr/>
        <p:txBody>
          <a:bodyPr/>
          <a:lstStyle/>
          <a:p>
            <a:fld id="{36F4DB64-869C-44D6-8521-8901D9695E4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424007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Hello everyone, This is </a:t>
            </a:r>
            <a:r>
              <a:rPr lang="en-US" sz="1800" dirty="0" err="1">
                <a:effectLst/>
                <a:latin typeface="Times New Roman" panose="02020603050405020304" pitchFamily="18" charset="0"/>
                <a:ea typeface="Malgun Gothic" panose="020B0503020000020004" pitchFamily="34" charset="-127"/>
                <a:cs typeface="Times New Roman" panose="02020603050405020304" pitchFamily="18" charset="0"/>
              </a:rPr>
              <a:t>Yuseon</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 Choi from team 454P. I’ll present the project background and problem statement.</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1524916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Jamming Effect was calculated by this expression (JE = 1 - PDR with jamming / PDR without jamming). The more influenced by Jamming, the bigger JE becomes. In summary, PDR represents data transmission capability, JE represents how much jamming effected, and RSSI represents how interrupted the signal was. Details will be explained in next slides. All the experiment datasets were organized in JSON files. We developed our own data-loader so that each experimental result could be automatically visualized. </a:t>
            </a:r>
            <a:endParaRPr lang="ko-KR" dirty="0"/>
          </a:p>
        </p:txBody>
      </p:sp>
      <p:sp>
        <p:nvSpPr>
          <p:cNvPr id="4" name="날짜 개체 틀 3"/>
          <p:cNvSpPr>
            <a:spLocks noGrp="1"/>
          </p:cNvSpPr>
          <p:nvPr>
            <p:ph type="dt" idx="1"/>
          </p:nvPr>
        </p:nvSpPr>
        <p:spPr/>
        <p:txBody>
          <a:bodyPr/>
          <a:lstStyle/>
          <a:p>
            <a:fld id="{36F4DB64-869C-44D6-8521-8901D9695E4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3180389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Indoor experiments are divided into intentional and unintentional point of view. Whether a packet was received or not was checked in the packet timeline (that our team created). Abnormal packets such as loss were removed. </a:t>
            </a:r>
            <a:endParaRPr lang="ko-KR" dirty="0"/>
          </a:p>
        </p:txBody>
      </p:sp>
      <p:sp>
        <p:nvSpPr>
          <p:cNvPr id="4" name="날짜 개체 틀 3"/>
          <p:cNvSpPr>
            <a:spLocks noGrp="1"/>
          </p:cNvSpPr>
          <p:nvPr>
            <p:ph type="dt" idx="1"/>
          </p:nvPr>
        </p:nvSpPr>
        <p:spPr/>
        <p:txBody>
          <a:bodyPr/>
          <a:lstStyle/>
          <a:p>
            <a:fld id="{441D1F3E-E38C-45EE-9CAB-5E26FD2ECC8F}"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266669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First is the result of close in attack. Close in attack is a method of jamming at a close distance from the gateway and it is an intentional attack</a:t>
            </a:r>
            <a:r>
              <a:rPr lang="en-US" dirty="0"/>
              <a:t>. As you can see in the following graph, any single packet was not received when close in attack was performed. </a:t>
            </a:r>
          </a:p>
        </p:txBody>
      </p:sp>
      <p:sp>
        <p:nvSpPr>
          <p:cNvPr id="4" name="날짜 개체 틀 3"/>
          <p:cNvSpPr>
            <a:spLocks noGrp="1"/>
          </p:cNvSpPr>
          <p:nvPr>
            <p:ph type="dt" idx="1"/>
          </p:nvPr>
        </p:nvSpPr>
        <p:spPr/>
        <p:txBody>
          <a:bodyPr/>
          <a:lstStyle/>
          <a:p>
            <a:fld id="{9E4136A8-496A-4520-BF82-5AB2017220E2}"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687979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First is the result of </a:t>
            </a:r>
            <a:r>
              <a:rPr lang="en-US" altLang="ko-KR" b="1" dirty="0">
                <a:ea typeface="맑은 고딕"/>
              </a:rPr>
              <a:t>close in attack</a:t>
            </a:r>
            <a:r>
              <a:rPr lang="en-US" altLang="ko-KR" dirty="0">
                <a:ea typeface="맑은 고딕"/>
              </a:rPr>
              <a:t>. Close in attack is a method of jamming at a close distance from the gateway and it is an intentional attack</a:t>
            </a:r>
            <a:r>
              <a:rPr lang="en-US" altLang="ko-KR" b="1" dirty="0">
                <a:ea typeface="맑은 고딕"/>
              </a:rPr>
              <a:t>. As you can see in the following graph, any single packet was not received when close in attack was performed. </a:t>
            </a:r>
            <a:endParaRPr lang="ko-KR" b="1" dirty="0"/>
          </a:p>
        </p:txBody>
      </p:sp>
      <p:sp>
        <p:nvSpPr>
          <p:cNvPr id="4" name="날짜 개체 틀 3"/>
          <p:cNvSpPr>
            <a:spLocks noGrp="1"/>
          </p:cNvSpPr>
          <p:nvPr>
            <p:ph type="dt" idx="1"/>
          </p:nvPr>
        </p:nvSpPr>
        <p:spPr/>
        <p:txBody>
          <a:bodyPr/>
          <a:lstStyle/>
          <a:p>
            <a:fld id="{BBF20A91-612C-4757-8888-7ED210B392C0}"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3854756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Next is the unintentional attack. We can see that the Jamming Effect is close to 1, which means the jamming was effective</a:t>
            </a:r>
            <a:r>
              <a:rPr lang="en-US" dirty="0"/>
              <a:t>. The RSSI graph is showing that the closer ESP32 is, the stronger the signal is received. </a:t>
            </a:r>
            <a:endParaRPr lang="ko-KR" altLang="en-US" dirty="0"/>
          </a:p>
        </p:txBody>
      </p:sp>
      <p:sp>
        <p:nvSpPr>
          <p:cNvPr id="4" name="날짜 개체 틀 3"/>
          <p:cNvSpPr>
            <a:spLocks noGrp="1"/>
          </p:cNvSpPr>
          <p:nvPr>
            <p:ph type="dt" idx="1"/>
          </p:nvPr>
        </p:nvSpPr>
        <p:spPr/>
        <p:txBody>
          <a:bodyPr/>
          <a:lstStyle/>
          <a:p>
            <a:fld id="{0AAC4966-16B0-4094-A40D-C1FD04E6A61F}"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538436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Next is the </a:t>
            </a:r>
            <a:r>
              <a:rPr lang="en-US" altLang="ko-KR" b="1" dirty="0">
                <a:ea typeface="맑은 고딕"/>
              </a:rPr>
              <a:t>unintentional close distance attack</a:t>
            </a:r>
            <a:r>
              <a:rPr lang="en-US" altLang="ko-KR" dirty="0">
                <a:ea typeface="맑은 고딕"/>
              </a:rPr>
              <a:t>. We can see that the Jamming Effect is close to 1, which means the jamming was effective. </a:t>
            </a:r>
            <a:r>
              <a:rPr lang="en-US" altLang="ko-KR" b="1" dirty="0">
                <a:ea typeface="맑은 고딕"/>
              </a:rPr>
              <a:t>The RSSI graph is showing that the closer ESP32 is, the stronger the signal is received. </a:t>
            </a:r>
            <a:endParaRPr lang="ko-KR" b="1" dirty="0"/>
          </a:p>
        </p:txBody>
      </p:sp>
      <p:sp>
        <p:nvSpPr>
          <p:cNvPr id="4" name="날짜 개체 틀 3"/>
          <p:cNvSpPr>
            <a:spLocks noGrp="1"/>
          </p:cNvSpPr>
          <p:nvPr>
            <p:ph type="dt" idx="1"/>
          </p:nvPr>
        </p:nvSpPr>
        <p:spPr/>
        <p:txBody>
          <a:bodyPr/>
          <a:lstStyle/>
          <a:p>
            <a:fld id="{1795FC70-4358-48A5-9D7F-FCACF2E8FACC}"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1343632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The following are intentional close distance and intentional far distance attacks. If ESP32 are placed on the same floor, Jamming Effect was low, which means jamming did not work properly. </a:t>
            </a:r>
            <a:r>
              <a:rPr lang="en-US" dirty="0"/>
              <a:t>RSSI is showing the same tendency as the experiment before. </a:t>
            </a:r>
            <a:endParaRPr lang="ko-KR" altLang="en-US" dirty="0"/>
          </a:p>
        </p:txBody>
      </p:sp>
      <p:sp>
        <p:nvSpPr>
          <p:cNvPr id="4" name="날짜 개체 틀 3"/>
          <p:cNvSpPr>
            <a:spLocks noGrp="1"/>
          </p:cNvSpPr>
          <p:nvPr>
            <p:ph type="dt" idx="1"/>
          </p:nvPr>
        </p:nvSpPr>
        <p:spPr/>
        <p:txBody>
          <a:bodyPr/>
          <a:lstStyle/>
          <a:p>
            <a:fld id="{5BA5E71F-CD74-441F-B0D8-B0D8E4523C43}"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3782497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The following are </a:t>
            </a:r>
            <a:r>
              <a:rPr lang="en-US" altLang="ko-KR" b="1" dirty="0">
                <a:ea typeface="맑은 고딕"/>
              </a:rPr>
              <a:t>intentional close distance and intentional far distance attacks</a:t>
            </a:r>
            <a:r>
              <a:rPr lang="en-US" altLang="ko-KR" dirty="0">
                <a:ea typeface="맑은 고딕"/>
              </a:rPr>
              <a:t>. If ESP32 are placed on the same floor, Jamming Effect was low, which means jamming did not work properly. </a:t>
            </a:r>
            <a:r>
              <a:rPr lang="en-US" altLang="ko-KR" b="1" dirty="0">
                <a:ea typeface="맑은 고딕"/>
              </a:rPr>
              <a:t>RSSI is showing the same tendency as the experiment before. </a:t>
            </a:r>
            <a:endParaRPr lang="ko-KR" b="1" dirty="0"/>
          </a:p>
        </p:txBody>
      </p:sp>
      <p:sp>
        <p:nvSpPr>
          <p:cNvPr id="4" name="날짜 개체 틀 3"/>
          <p:cNvSpPr>
            <a:spLocks noGrp="1"/>
          </p:cNvSpPr>
          <p:nvPr>
            <p:ph type="dt" idx="1"/>
          </p:nvPr>
        </p:nvSpPr>
        <p:spPr/>
        <p:txBody>
          <a:bodyPr/>
          <a:lstStyle/>
          <a:p>
            <a:fld id="{BC707C8E-3E6E-4AFE-9B7A-46316C307221}"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4278150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ea typeface="맑은 고딕"/>
              </a:rPr>
              <a:t>The following are </a:t>
            </a:r>
            <a:r>
              <a:rPr lang="en-US" altLang="ko-KR" b="1" dirty="0">
                <a:ea typeface="맑은 고딕"/>
              </a:rPr>
              <a:t>intentional close distance and intentional far distance attacks</a:t>
            </a:r>
            <a:r>
              <a:rPr lang="en-US" altLang="ko-KR" dirty="0">
                <a:ea typeface="맑은 고딕"/>
              </a:rPr>
              <a:t>. If ESP32 are placed on the same floor, Jamming Effect was low, which means jamming did not work properly. </a:t>
            </a:r>
            <a:r>
              <a:rPr lang="en-US" altLang="ko-KR" b="1" dirty="0">
                <a:ea typeface="맑은 고딕"/>
              </a:rPr>
              <a:t>RSSI is showing the same tendency as the experiment before. </a:t>
            </a:r>
            <a:endParaRPr lang="ko-KR" b="1" dirty="0"/>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3652625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Now, it is </a:t>
            </a:r>
            <a:r>
              <a:rPr lang="en-US" b="1"/>
              <a:t>Upstairs and downstairs experiment</a:t>
            </a:r>
            <a:r>
              <a:rPr lang="en-US"/>
              <a:t> that ESP32s were distributed on different floors.</a:t>
            </a:r>
            <a:endParaRPr lang="en-US">
              <a:cs typeface="Calibri"/>
            </a:endParaRPr>
          </a:p>
        </p:txBody>
      </p:sp>
      <p:sp>
        <p:nvSpPr>
          <p:cNvPr id="4" name="날짜 개체 틀 3"/>
          <p:cNvSpPr>
            <a:spLocks noGrp="1"/>
          </p:cNvSpPr>
          <p:nvPr>
            <p:ph type="dt" idx="1"/>
          </p:nvPr>
        </p:nvSpPr>
        <p:spPr/>
        <p:txBody>
          <a:bodyPr/>
          <a:lstStyle/>
          <a:p>
            <a:fld id="{809A5CAA-41DC-42D4-92D9-B56C03E9F5B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56683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6862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a:t>
            </a:r>
            <a:r>
              <a:rPr lang="en-US" b="0" dirty="0"/>
              <a:t>Unintentional close distance) shows perfect performance. JE is 1, </a:t>
            </a:r>
            <a:r>
              <a:rPr lang="en-US" dirty="0"/>
              <a:t>which means any single was not received.</a:t>
            </a:r>
          </a:p>
          <a:p>
            <a:endParaRPr lang="en-US" altLang="ko-KR" dirty="0">
              <a:ea typeface="맑은 고딕"/>
              <a:cs typeface="Calibri"/>
            </a:endParaRPr>
          </a:p>
        </p:txBody>
      </p:sp>
      <p:sp>
        <p:nvSpPr>
          <p:cNvPr id="4" name="날짜 개체 틀 3"/>
          <p:cNvSpPr>
            <a:spLocks noGrp="1"/>
          </p:cNvSpPr>
          <p:nvPr>
            <p:ph type="dt" idx="1"/>
          </p:nvPr>
        </p:nvSpPr>
        <p:spPr/>
        <p:txBody>
          <a:bodyPr/>
          <a:lstStyle/>
          <a:p>
            <a:fld id="{290AAC92-8FC9-4D27-BF81-0E0E3411E71A}"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3290706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a:t>
            </a:r>
            <a:r>
              <a:rPr lang="en-US" altLang="ko-KR" b="1" dirty="0">
                <a:ea typeface="맑은 고딕"/>
              </a:rPr>
              <a:t>Unintentional close distance</a:t>
            </a:r>
            <a:r>
              <a:rPr lang="en-US" altLang="ko-KR" dirty="0">
                <a:ea typeface="맑은 고딕"/>
              </a:rPr>
              <a:t>) shows perfect performance. JE is 1</a:t>
            </a:r>
            <a:r>
              <a:rPr lang="en-US" altLang="ko-KR" b="1" dirty="0">
                <a:ea typeface="맑은 고딕"/>
              </a:rPr>
              <a:t>, which means any single was not received.</a:t>
            </a:r>
            <a:endParaRPr lang="ko-KR" b="1" dirty="0">
              <a:ea typeface="맑은 고딕"/>
            </a:endParaRPr>
          </a:p>
        </p:txBody>
      </p:sp>
      <p:sp>
        <p:nvSpPr>
          <p:cNvPr id="4" name="날짜 개체 틀 3"/>
          <p:cNvSpPr>
            <a:spLocks noGrp="1"/>
          </p:cNvSpPr>
          <p:nvPr>
            <p:ph type="dt" idx="1"/>
          </p:nvPr>
        </p:nvSpPr>
        <p:spPr/>
        <p:txBody>
          <a:bodyPr/>
          <a:lstStyle/>
          <a:p>
            <a:fld id="{9BC6EE3E-270E-4C45-BA56-5C76B5D53480}"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41</a:t>
            </a:fld>
            <a:endParaRPr lang="en-US"/>
          </a:p>
        </p:txBody>
      </p:sp>
    </p:spTree>
    <p:extLst>
      <p:ext uri="{BB962C8B-B14F-4D97-AF65-F5344CB8AC3E}">
        <p14:creationId xmlns:p14="http://schemas.microsoft.com/office/powerpoint/2010/main" val="1985607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(Intentional close distance) shows insufficient performance compared to the test which had enough distance between canopy devices. But it showed better jamming performance compared to the test that ESP32s were placed on the same floor. </a:t>
            </a:r>
            <a:r>
              <a:rPr lang="en-US" dirty="0"/>
              <a:t>End nodes with further distance tended to be more affected by jamming. </a:t>
            </a:r>
            <a:endParaRPr lang="ko-KR" altLang="en-US" dirty="0"/>
          </a:p>
        </p:txBody>
      </p:sp>
      <p:sp>
        <p:nvSpPr>
          <p:cNvPr id="4" name="날짜 개체 틀 3"/>
          <p:cNvSpPr>
            <a:spLocks noGrp="1"/>
          </p:cNvSpPr>
          <p:nvPr>
            <p:ph type="dt" idx="1"/>
          </p:nvPr>
        </p:nvSpPr>
        <p:spPr/>
        <p:txBody>
          <a:bodyPr/>
          <a:lstStyle/>
          <a:p>
            <a:fld id="{D120D55B-2CA6-4926-9FCD-FD3D20E29F4B}"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42</a:t>
            </a:fld>
            <a:endParaRPr lang="en-US"/>
          </a:p>
        </p:txBody>
      </p:sp>
    </p:spTree>
    <p:extLst>
      <p:ext uri="{BB962C8B-B14F-4D97-AF65-F5344CB8AC3E}">
        <p14:creationId xmlns:p14="http://schemas.microsoft.com/office/powerpoint/2010/main" val="1391825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(Intentional close distance</a:t>
            </a:r>
            <a:r>
              <a:rPr lang="en-US" dirty="0"/>
              <a:t>) shows insufficient performance compared to the test which had enough distance between canopy devices. But it showed better jamming performance compared to the test that ESP32s were placed on the same floor</a:t>
            </a:r>
            <a:r>
              <a:rPr lang="en-US" b="1" dirty="0"/>
              <a:t>. End nodes with further distance tended to be more affected by jamming. </a:t>
            </a:r>
            <a:endParaRPr lang="ko-KR" altLang="en-US" b="1" dirty="0"/>
          </a:p>
        </p:txBody>
      </p:sp>
      <p:sp>
        <p:nvSpPr>
          <p:cNvPr id="4" name="날짜 개체 틀 3"/>
          <p:cNvSpPr>
            <a:spLocks noGrp="1"/>
          </p:cNvSpPr>
          <p:nvPr>
            <p:ph type="dt" idx="1"/>
          </p:nvPr>
        </p:nvSpPr>
        <p:spPr/>
        <p:txBody>
          <a:bodyPr/>
          <a:lstStyle/>
          <a:p>
            <a:fld id="{0A96D8B1-CE10-4EE6-BCA8-9431DC1771B7}"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2345681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Although the impact of jamming existed, (Intentional Far Distance) did not show perfect performance. However, considering that indoor LoRaWAN is used in critical places that no single error is allowed, such as a hospital, these kinds of packet loss will cause a significant impact. </a:t>
            </a:r>
            <a:r>
              <a:rPr lang="en-US" dirty="0"/>
              <a:t>As you can see from the RSSI graph, the first floor could send more packets than the second floor. This means that in indoor environment, not only distance but reflection and scattering matter because there are many obstacles, such as walls or doors. </a:t>
            </a:r>
            <a:endParaRPr lang="ko-KR" altLang="en-US" dirty="0"/>
          </a:p>
        </p:txBody>
      </p:sp>
      <p:sp>
        <p:nvSpPr>
          <p:cNvPr id="4" name="날짜 개체 틀 3"/>
          <p:cNvSpPr>
            <a:spLocks noGrp="1"/>
          </p:cNvSpPr>
          <p:nvPr>
            <p:ph type="dt" idx="1"/>
          </p:nvPr>
        </p:nvSpPr>
        <p:spPr/>
        <p:txBody>
          <a:bodyPr/>
          <a:lstStyle/>
          <a:p>
            <a:fld id="{F134DF17-D4AB-4E6F-AFEF-40479401169C}"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44</a:t>
            </a:fld>
            <a:endParaRPr lang="en-US"/>
          </a:p>
        </p:txBody>
      </p:sp>
    </p:spTree>
    <p:extLst>
      <p:ext uri="{BB962C8B-B14F-4D97-AF65-F5344CB8AC3E}">
        <p14:creationId xmlns:p14="http://schemas.microsoft.com/office/powerpoint/2010/main" val="2882686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Although the impact of jamming existed, </a:t>
            </a:r>
            <a:r>
              <a:rPr lang="en-US" altLang="ko-KR" b="1" dirty="0">
                <a:ea typeface="맑은 고딕"/>
              </a:rPr>
              <a:t>(Intentional Far Distance)</a:t>
            </a:r>
            <a:r>
              <a:rPr lang="en-US" altLang="ko-KR" dirty="0">
                <a:ea typeface="맑은 고딕"/>
              </a:rPr>
              <a:t> did not show perfect performance. However, considering that indoor LoRaWAN is used in critical places that no single error is allowed, such as a hospital, these kinds of packet loss will cause a significant impact. </a:t>
            </a:r>
            <a:r>
              <a:rPr lang="en-US" altLang="ko-KR" b="1" dirty="0">
                <a:ea typeface="맑은 고딕"/>
              </a:rPr>
              <a:t>As you can see from the RSSI graph, the first floor could send more packets than the second floor. This means that in indoor environment, not only distance but reflection and scattering matter because there are many obstacles, such as walls or doors. </a:t>
            </a:r>
            <a:endParaRPr lang="ko-KR" b="1" dirty="0"/>
          </a:p>
        </p:txBody>
      </p:sp>
      <p:sp>
        <p:nvSpPr>
          <p:cNvPr id="4" name="날짜 개체 틀 3"/>
          <p:cNvSpPr>
            <a:spLocks noGrp="1"/>
          </p:cNvSpPr>
          <p:nvPr>
            <p:ph type="dt" idx="1"/>
          </p:nvPr>
        </p:nvSpPr>
        <p:spPr/>
        <p:txBody>
          <a:bodyPr/>
          <a:lstStyle/>
          <a:p>
            <a:fld id="{B056B006-578E-48CF-A200-5736DBE840B8}"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45</a:t>
            </a:fld>
            <a:endParaRPr lang="en-US"/>
          </a:p>
        </p:txBody>
      </p:sp>
    </p:spTree>
    <p:extLst>
      <p:ext uri="{BB962C8B-B14F-4D97-AF65-F5344CB8AC3E}">
        <p14:creationId xmlns:p14="http://schemas.microsoft.com/office/powerpoint/2010/main" val="3143317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Before jamming</a:t>
            </a:r>
            <a:r>
              <a:rPr lang="en-US" dirty="0"/>
              <a:t> data of the </a:t>
            </a:r>
            <a:r>
              <a:rPr lang="en-US" b="1" dirty="0"/>
              <a:t>outdoor experiment </a:t>
            </a:r>
            <a:r>
              <a:rPr lang="en-US" dirty="0"/>
              <a:t>are as follows. There were no obstacles compared to the indoor environment, so you can see that it works well even at a longer distance. </a:t>
            </a:r>
            <a:endParaRPr lang="ko-KR" altLang="en-US" dirty="0"/>
          </a:p>
        </p:txBody>
      </p:sp>
      <p:sp>
        <p:nvSpPr>
          <p:cNvPr id="4" name="날짜 개체 틀 3"/>
          <p:cNvSpPr>
            <a:spLocks noGrp="1"/>
          </p:cNvSpPr>
          <p:nvPr>
            <p:ph type="dt" idx="1"/>
          </p:nvPr>
        </p:nvSpPr>
        <p:spPr/>
        <p:txBody>
          <a:bodyPr/>
          <a:lstStyle/>
          <a:p>
            <a:fld id="{5A2A5218-6448-44FA-AAAE-3966AD412EBE}"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46</a:t>
            </a:fld>
            <a:endParaRPr lang="en-US"/>
          </a:p>
        </p:txBody>
      </p:sp>
    </p:spTree>
    <p:extLst>
      <p:ext uri="{BB962C8B-B14F-4D97-AF65-F5344CB8AC3E}">
        <p14:creationId xmlns:p14="http://schemas.microsoft.com/office/powerpoint/2010/main" val="3064969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a:t>
            </a:r>
            <a:r>
              <a:rPr lang="en-US" altLang="ko-KR" b="1">
                <a:ea typeface="맑은 고딕"/>
              </a:rPr>
              <a:t>unintentional 10 meter graph</a:t>
            </a:r>
            <a:r>
              <a:rPr lang="en-US" altLang="ko-KR">
                <a:ea typeface="맑은 고딕"/>
              </a:rPr>
              <a:t> is shown below. You can see that only two packets had been received. On the </a:t>
            </a:r>
            <a:r>
              <a:rPr lang="en-US" altLang="ko-KR" b="1">
                <a:ea typeface="맑은 고딕"/>
              </a:rPr>
              <a:t>unintentional 50 meter graph</a:t>
            </a:r>
            <a:r>
              <a:rPr lang="en-US" altLang="ko-KR">
                <a:ea typeface="맑은 고딕"/>
              </a:rPr>
              <a:t> shown below, no single packet was received, and the same things happened for </a:t>
            </a:r>
            <a:r>
              <a:rPr lang="en-US" altLang="ko-KR" b="1">
                <a:ea typeface="맑은 고딕"/>
              </a:rPr>
              <a:t>Unintentional 100 meter</a:t>
            </a:r>
            <a:r>
              <a:rPr lang="en-US" altLang="ko-KR">
                <a:ea typeface="맑은 고딕"/>
              </a:rPr>
              <a:t>. Overall, we proved outdoor jamming performed very well. All the signals sent from 100m 200m 500m were jammed.</a:t>
            </a:r>
            <a:endParaRPr lang="ko-KR">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47</a:t>
            </a:fld>
            <a:endParaRPr lang="en-US"/>
          </a:p>
        </p:txBody>
      </p:sp>
    </p:spTree>
    <p:extLst>
      <p:ext uri="{BB962C8B-B14F-4D97-AF65-F5344CB8AC3E}">
        <p14:creationId xmlns:p14="http://schemas.microsoft.com/office/powerpoint/2010/main" val="3078377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a:t>
            </a:r>
            <a:r>
              <a:rPr lang="en-US" altLang="ko-KR" b="1">
                <a:ea typeface="맑은 고딕"/>
              </a:rPr>
              <a:t>unintentional 10 meter graph</a:t>
            </a:r>
            <a:r>
              <a:rPr lang="en-US" altLang="ko-KR">
                <a:ea typeface="맑은 고딕"/>
              </a:rPr>
              <a:t> is shown below. You can see that only two packets had been received. On the </a:t>
            </a:r>
            <a:r>
              <a:rPr lang="en-US" altLang="ko-KR" b="1">
                <a:ea typeface="맑은 고딕"/>
              </a:rPr>
              <a:t>unintentional 50 meter graph</a:t>
            </a:r>
            <a:r>
              <a:rPr lang="en-US" altLang="ko-KR">
                <a:ea typeface="맑은 고딕"/>
              </a:rPr>
              <a:t> shown below, no single packet was received, and the same things happened for </a:t>
            </a:r>
            <a:r>
              <a:rPr lang="en-US" altLang="ko-KR" b="1">
                <a:ea typeface="맑은 고딕"/>
              </a:rPr>
              <a:t>Unintentional 100 meter</a:t>
            </a:r>
            <a:r>
              <a:rPr lang="en-US" altLang="ko-KR">
                <a:ea typeface="맑은 고딕"/>
              </a:rPr>
              <a:t>. Overall, we proved outdoor jamming performed very well. All the signals sent from 100m 200m 500m were jammed.</a:t>
            </a:r>
            <a:endParaRPr lang="ko-KR">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48</a:t>
            </a:fld>
            <a:endParaRPr lang="en-US"/>
          </a:p>
        </p:txBody>
      </p:sp>
    </p:spTree>
    <p:extLst>
      <p:ext uri="{BB962C8B-B14F-4D97-AF65-F5344CB8AC3E}">
        <p14:creationId xmlns:p14="http://schemas.microsoft.com/office/powerpoint/2010/main" val="3092547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ea typeface="맑은 고딕"/>
              </a:rPr>
              <a:t>The </a:t>
            </a:r>
            <a:r>
              <a:rPr lang="en-US" altLang="ko-KR" b="1" dirty="0">
                <a:ea typeface="맑은 고딕"/>
              </a:rPr>
              <a:t>unintentional 10 meter graph</a:t>
            </a:r>
            <a:r>
              <a:rPr lang="en-US" altLang="ko-KR" dirty="0">
                <a:ea typeface="맑은 고딕"/>
              </a:rPr>
              <a:t> is shown below. You can see that only two packets had been received. On the </a:t>
            </a:r>
            <a:r>
              <a:rPr lang="en-US" altLang="ko-KR" b="1" dirty="0">
                <a:ea typeface="맑은 고딕"/>
              </a:rPr>
              <a:t>unintentional 50 meter graph</a:t>
            </a:r>
            <a:r>
              <a:rPr lang="en-US" altLang="ko-KR" dirty="0">
                <a:ea typeface="맑은 고딕"/>
              </a:rPr>
              <a:t> shown below, no single packet was received, and the same things happened for </a:t>
            </a:r>
            <a:r>
              <a:rPr lang="en-US" altLang="ko-KR" b="1" dirty="0">
                <a:ea typeface="맑은 고딕"/>
              </a:rPr>
              <a:t>Unintentional 100 meter</a:t>
            </a:r>
            <a:r>
              <a:rPr lang="en-US" altLang="ko-KR" dirty="0">
                <a:ea typeface="맑은 고딕"/>
              </a:rPr>
              <a:t>. Overall, we proved outdoor jamming performed very well. All the signals sent from 100m 200m 500m were jammed.</a:t>
            </a:r>
            <a:endParaRPr lang="ko-KR" dirty="0">
              <a:ea typeface="맑은 고딕"/>
            </a:endParaRPr>
          </a:p>
        </p:txBody>
      </p:sp>
      <p:sp>
        <p:nvSpPr>
          <p:cNvPr id="4" name="날짜 개체 틀 3"/>
          <p:cNvSpPr>
            <a:spLocks noGrp="1"/>
          </p:cNvSpPr>
          <p:nvPr>
            <p:ph type="dt" idx="1"/>
          </p:nvPr>
        </p:nvSpPr>
        <p:spPr/>
        <p:txBody>
          <a:bodyPr/>
          <a:lstStyle/>
          <a:p>
            <a:fld id="{74189098-F6FA-4CB1-AA0B-D68D9B629409}"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49</a:t>
            </a:fld>
            <a:endParaRPr lang="en-US"/>
          </a:p>
        </p:txBody>
      </p:sp>
    </p:spTree>
    <p:extLst>
      <p:ext uri="{BB962C8B-B14F-4D97-AF65-F5344CB8AC3E}">
        <p14:creationId xmlns:p14="http://schemas.microsoft.com/office/powerpoint/2010/main" val="239139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With the development of AI and networking technology, the IoT market is gradually growing and the supply of IoT devices is expanding.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127768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The purpose of our work was to examine Jamming, a security vulnerability in the physical layer of </a:t>
            </a:r>
            <a:r>
              <a:rPr lang="en-US" altLang="ko-KR" err="1">
                <a:ea typeface="맑은 고딕"/>
              </a:rPr>
              <a:t>LoRaWAN</a:t>
            </a:r>
            <a:r>
              <a:rPr lang="en-US" altLang="ko-KR">
                <a:ea typeface="맑은 고딕"/>
              </a:rPr>
              <a:t>, in both intentional and unintentional aspects. At this time, we proved that jamming could be conducted using a legacy 900 MHz device, which is cost efficient. Experiments have shown that Canopy can jam the frequency of </a:t>
            </a:r>
            <a:r>
              <a:rPr lang="en-US" altLang="ko-KR" err="1">
                <a:ea typeface="맑은 고딕"/>
              </a:rPr>
              <a:t>LoRaWAN</a:t>
            </a:r>
            <a:r>
              <a:rPr lang="en-US" altLang="ko-KR">
                <a:ea typeface="맑은 고딕"/>
              </a:rPr>
              <a:t> even in unintended situations because it is used for general communication. These experiments were done in indoor and outdoor environments that fully reflected the actual environment of the hospitals and farms that might use </a:t>
            </a:r>
            <a:r>
              <a:rPr lang="en-US" altLang="ko-KR" err="1">
                <a:ea typeface="맑은 고딕"/>
              </a:rPr>
              <a:t>LoRaWAN</a:t>
            </a:r>
            <a:r>
              <a:rPr lang="en-US" altLang="ko-KR">
                <a:ea typeface="맑은 고딕"/>
              </a:rPr>
              <a:t>. We have shown a meaningful jamming effect, which suggests that we should reconsider the security vulnerability of </a:t>
            </a:r>
            <a:r>
              <a:rPr lang="en-US" altLang="ko-KR" err="1">
                <a:ea typeface="맑은 고딕"/>
              </a:rPr>
              <a:t>LoRaWAN</a:t>
            </a:r>
            <a:r>
              <a:rPr lang="en-US" altLang="ko-KR">
                <a:ea typeface="맑은 고딕"/>
              </a:rPr>
              <a:t>. In addition, the metric was presented for more accurate performance evaluation during the research, which could show the effect of jamming. In conclusion, this research successfully demonstrates the security vulnerability of the </a:t>
            </a:r>
            <a:r>
              <a:rPr lang="en-US" altLang="ko-KR" err="1">
                <a:ea typeface="맑은 고딕"/>
              </a:rPr>
              <a:t>LoRaWAN</a:t>
            </a:r>
            <a:r>
              <a:rPr lang="en-US" altLang="ko-KR">
                <a:ea typeface="맑은 고딕"/>
              </a:rPr>
              <a:t> on the physical layer. </a:t>
            </a:r>
            <a:endParaRPr lang="ko-KR"/>
          </a:p>
        </p:txBody>
      </p:sp>
      <p:sp>
        <p:nvSpPr>
          <p:cNvPr id="4" name="날짜 개체 틀 3"/>
          <p:cNvSpPr>
            <a:spLocks noGrp="1"/>
          </p:cNvSpPr>
          <p:nvPr>
            <p:ph type="dt" idx="1"/>
          </p:nvPr>
        </p:nvSpPr>
        <p:spPr/>
        <p:txBody>
          <a:bodyPr/>
          <a:lstStyle/>
          <a:p>
            <a:fld id="{03D367E3-5536-41A0-8520-924945DD4CC1}"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50</a:t>
            </a:fld>
            <a:endParaRPr lang="en-US"/>
          </a:p>
        </p:txBody>
      </p:sp>
    </p:spTree>
    <p:extLst>
      <p:ext uri="{BB962C8B-B14F-4D97-AF65-F5344CB8AC3E}">
        <p14:creationId xmlns:p14="http://schemas.microsoft.com/office/powerpoint/2010/main" val="258446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IoT wireless communication technology is classified according to distance, speed, and power as slide in the screen.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Compared to other wireless communication technologies, LPWAN is specialized for transmitting small data in far distance. So </a:t>
            </a:r>
            <a:r>
              <a:rPr lang="en-US" sz="1800" dirty="0">
                <a:effectLst/>
                <a:latin typeface="Times New Roman" panose="02020603050405020304" pitchFamily="18" charset="0"/>
                <a:ea typeface="Malgun Gothic" panose="020B0503020000020004" pitchFamily="34" charset="-127"/>
                <a:cs typeface="Times New Roman" panose="02020603050405020304" pitchFamily="18" charset="0"/>
              </a:rPr>
              <a:t>it is widely applied in the IoT field.</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398664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But LoRa which is available in the unlicensed frequency band is more efficient than others.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2217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example, LoRaWAN is used in smart farms to increase production by monitoring information such as soil nutrients or moisture levels in real time. In the agricultural industry, wide areas require affordable wireless connectivity, but the size of the farm is too far to replace the battery of the sensor often, so long lasting battery on the end device is an important factor. </a:t>
            </a: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LoRaWAN is suitable solution to this problem. LoRaWAN enables low-power, long-distance communication and agricultural automation by connecting widely distributed sensors.</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69902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For example, LoRaWAN is used in smart farms to increase production by monitoring information such as soil nutrients or moisture levels in real time. In the agricultural industry, wide areas require affordable wireless connectivity, but the size of the farm is too far to replace the battery of the sensor often, so long lasting battery on the end device is an important factor. </a:t>
            </a:r>
            <a:r>
              <a:rPr lang="en-US" sz="18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LoRaWAN is suitable solution to this problem. LoRaWAN enables low-power, long-distance communication and agricultural automation by connecting widely distributed sensors.</a:t>
            </a:r>
            <a:endParaRPr lang="en-US" sz="1800" b="1"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sz="1800" dirty="0"/>
          </a:p>
        </p:txBody>
      </p:sp>
      <p:sp>
        <p:nvSpPr>
          <p:cNvPr id="4" name="Date Placeholder 3"/>
          <p:cNvSpPr>
            <a:spLocks noGrp="1"/>
          </p:cNvSpPr>
          <p:nvPr>
            <p:ph type="dt" idx="1"/>
          </p:nvPr>
        </p:nvSpPr>
        <p:spPr/>
        <p:txBody>
          <a:bodyPr/>
          <a:lstStyle/>
          <a:p>
            <a:fld id="{8AE66C8D-8782-4625-BC14-C40B77F8E92B}" type="datetime1">
              <a:rPr lang="en-US" smtClean="0"/>
              <a:t>12/13/2022</a:t>
            </a:fld>
            <a:endParaRPr lang="en-US"/>
          </a:p>
        </p:txBody>
      </p:sp>
      <p:sp>
        <p:nvSpPr>
          <p:cNvPr id="5" name="Slide Number Placeholder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2184978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
        <p:nvSpPr>
          <p:cNvPr id="9" name="Slide Number"/>
          <p:cNvSpPr>
            <a:spLocks noGrp="1"/>
          </p:cNvSpPr>
          <p:nvPr>
            <p:ph type="sldNum" sz="quarter" idx="12"/>
          </p:nvPr>
        </p:nvSpPr>
        <p:spPr>
          <a:xfrm>
            <a:off x="8474334" y="4635961"/>
            <a:ext cx="365760" cy="274320"/>
          </a:xfrm>
        </p:spPr>
        <p:txBody>
          <a:bodyPr/>
          <a:lstStyle>
            <a:lvl1pPr>
              <a:defRPr sz="1000" b="1" i="0">
                <a:solidFill>
                  <a:schemeClr val="accent4"/>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008874"/>
            <a:ext cx="6925728" cy="253916"/>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6" y="1440657"/>
            <a:ext cx="3965575" cy="2237185"/>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4665555"/>
            <a:ext cx="766420"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8849"/>
            <a:ext cx="9144000" cy="51435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ko-KR" altLang="en-US"/>
              <a:t>그림을 추가하려면 아이콘을 클릭하십시오</a:t>
            </a:r>
            <a:endParaRPr lang="en-US"/>
          </a:p>
        </p:txBody>
      </p:sp>
      <p:sp>
        <p:nvSpPr>
          <p:cNvPr id="3" name="Photo caption"/>
          <p:cNvSpPr>
            <a:spLocks noGrp="1"/>
          </p:cNvSpPr>
          <p:nvPr>
            <p:ph type="subTitle" idx="1" hasCustomPrompt="1"/>
          </p:nvPr>
        </p:nvSpPr>
        <p:spPr>
          <a:xfrm>
            <a:off x="5475878" y="164404"/>
            <a:ext cx="2680565" cy="830997"/>
          </a:xfrm>
          <a:noFill/>
        </p:spPr>
        <p:txBody>
          <a:bodyPr wrap="square" lIns="0" tIns="0" rIns="0" bIns="0" anchor="t" anchorCtr="0">
            <a:spAutoFit/>
          </a:bodyPr>
          <a:lstStyle>
            <a:lvl1pPr marL="0" indent="0" algn="l">
              <a:buNone/>
              <a:defRPr sz="1350" b="1" i="0">
                <a:solidFill>
                  <a:schemeClr val="bg1"/>
                </a:solidFill>
                <a:latin typeface="Acumin Pro" panose="020B0504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4665555"/>
            <a:ext cx="766414" cy="242976"/>
          </a:xfrm>
        </p:spPr>
        <p:txBody>
          <a:bodyPr/>
          <a:lstStyle>
            <a:lvl1pPr>
              <a:defRPr>
                <a:solidFill>
                  <a:schemeClr val="bg1">
                    <a:alpha val="70000"/>
                  </a:schemeClr>
                </a:solidFill>
              </a:defRPr>
            </a:lvl1pPr>
          </a:lstStyle>
          <a:p>
            <a:endParaRPr lang="en-US"/>
          </a:p>
        </p:txBody>
      </p: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head"/>
          <p:cNvSpPr>
            <a:spLocks noGrp="1"/>
          </p:cNvSpPr>
          <p:nvPr>
            <p:ph type="subTitle" idx="1" hasCustomPrompt="1"/>
          </p:nvPr>
        </p:nvSpPr>
        <p:spPr>
          <a:xfrm>
            <a:off x="1986208" y="2029856"/>
            <a:ext cx="5171597" cy="415499"/>
          </a:xfrm>
          <a:noFill/>
        </p:spPr>
        <p:txBody>
          <a:bodyPr wrap="square" lIns="0" tIns="0" rIns="0" bIns="0" anchor="t" anchorCtr="0">
            <a:spAutoFit/>
          </a:bodyPr>
          <a:lstStyle>
            <a:lvl1pPr marL="0" indent="0" algn="ctr">
              <a:buNone/>
              <a:defRPr sz="2700" b="1" i="0" spc="225">
                <a:solidFill>
                  <a:schemeClr val="accent4"/>
                </a:solidFill>
                <a:latin typeface="United Sans Cd Md" pitchFamily="50"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66881" y="4647084"/>
            <a:ext cx="365760" cy="274320"/>
          </a:xfrm>
        </p:spPr>
        <p:txBody>
          <a:bodyPr/>
          <a:lstStyle>
            <a:lvl1pPr>
              <a:defRPr sz="100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1585704" y="1141001"/>
            <a:ext cx="5500897" cy="640560"/>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3" y="1911157"/>
            <a:ext cx="5500891" cy="660593"/>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sz="1000" b="1">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sz="1000" b="1">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sz="1000" b="1">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1" y="1197980"/>
            <a:ext cx="5993395" cy="1038746"/>
          </a:xfrm>
          <a:noFill/>
        </p:spPr>
        <p:txBody>
          <a:bodyPr wrap="square" lIns="0" tIns="0" rIns="0" bIns="0" anchor="t" anchorCtr="0">
            <a:spAutoFit/>
          </a:bodyPr>
          <a:lstStyle>
            <a:lvl1pPr marL="0" indent="0" algn="l">
              <a:buNone/>
              <a:defRPr lang="en-US" b="0" smtClean="0">
                <a:solidFill>
                  <a:schemeClr val="bg1"/>
                </a:solidFill>
                <a:effectLst/>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2859756"/>
            <a:ext cx="5670506" cy="749076"/>
          </a:xfrm>
        </p:spPr>
        <p:txBody>
          <a:bodyPr lIns="0" tIns="0" rIns="0" bIns="0">
            <a:norm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5" y="4565442"/>
            <a:ext cx="1916505" cy="256199"/>
          </a:xfrm>
          <a:prstGeom prst="rect">
            <a:avLst/>
          </a:prstGeom>
        </p:spPr>
      </p:pic>
      <p:sp>
        <p:nvSpPr>
          <p:cNvPr id="7" name="Date"/>
          <p:cNvSpPr>
            <a:spLocks noGrp="1"/>
          </p:cNvSpPr>
          <p:nvPr>
            <p:ph type="dt" sz="half" idx="10"/>
          </p:nvPr>
        </p:nvSpPr>
        <p:spPr>
          <a:xfrm>
            <a:off x="6936379" y="4665555"/>
            <a:ext cx="766418"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슬라이드">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585704" y="1126306"/>
            <a:ext cx="5933959" cy="1869743"/>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2953375"/>
            <a:ext cx="5322202" cy="252011"/>
          </a:xfrm>
          <a:noFill/>
        </p:spPr>
        <p:txBody>
          <a:bodyPr wrap="square" lIns="0" tIns="0" rIns="0" bIns="0" anchor="t" anchorCtr="0">
            <a:spAutoFit/>
          </a:bodyPr>
          <a:lstStyle>
            <a:lvl1pPr marL="0" indent="0" algn="l">
              <a:buNone/>
              <a:defRPr sz="1650" b="1" i="0">
                <a:solidFill>
                  <a:schemeClr val="accent4"/>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10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2" y="1008875"/>
            <a:ext cx="6925731" cy="256199"/>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438041"/>
            <a:ext cx="5524500"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p:txBody>
          <a:bodyPr/>
          <a:lstStyle>
            <a:lvl1pPr>
              <a:defRPr sz="1000">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831875" y="4670753"/>
            <a:ext cx="870923" cy="242976"/>
          </a:xfrm>
          <a:prstGeom prst="rect">
            <a:avLst/>
          </a:prstGeom>
        </p:spPr>
        <p:txBody>
          <a:bodyPr vert="horz" lIns="91440" tIns="45720" rIns="91440" bIns="45720" rtlCol="0" anchor="ctr"/>
          <a:lstStyle>
            <a:lvl1pPr algn="r">
              <a:defRPr sz="750" b="0" i="0">
                <a:solidFill>
                  <a:schemeClr val="tx1">
                    <a:alpha val="70000"/>
                  </a:schemeClr>
                </a:solidFill>
                <a:latin typeface="Acumin Pro" panose="020B0504020202020204" pitchFamily="34" charset="77"/>
              </a:defRPr>
            </a:lvl1pPr>
          </a:lstStyle>
          <a:p>
            <a:endParaRPr lang="en-US"/>
          </a:p>
        </p:txBody>
      </p:sp>
      <p:sp>
        <p:nvSpPr>
          <p:cNvPr id="5" name="Footer Placeholder 4"/>
          <p:cNvSpPr>
            <a:spLocks noGrp="1"/>
          </p:cNvSpPr>
          <p:nvPr>
            <p:ph type="ftr" sz="quarter" idx="3"/>
          </p:nvPr>
        </p:nvSpPr>
        <p:spPr>
          <a:xfrm>
            <a:off x="853384" y="4664372"/>
            <a:ext cx="4556664" cy="240030"/>
          </a:xfrm>
          <a:prstGeom prst="rect">
            <a:avLst/>
          </a:prstGeom>
        </p:spPr>
        <p:txBody>
          <a:bodyPr vert="horz" lIns="91440" tIns="45720" rIns="91440" bIns="45720" rtlCol="0" anchor="ctr"/>
          <a:lstStyle>
            <a:lvl1pPr algn="l">
              <a:defRPr sz="7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4650656"/>
            <a:ext cx="365760" cy="274320"/>
          </a:xfrm>
          <a:prstGeom prst="ellipse">
            <a:avLst/>
          </a:prstGeom>
          <a:noFill/>
        </p:spPr>
        <p:txBody>
          <a:bodyPr vert="horz" lIns="18288" tIns="45720" rIns="18288" bIns="45720" rtlCol="0" anchor="ctr">
            <a:noAutofit/>
          </a:bodyPr>
          <a:lstStyle>
            <a:lvl1pPr algn="ctr">
              <a:defRPr sz="1000" b="1" i="0" spc="0" baseline="0">
                <a:solidFill>
                  <a:schemeClr val="accent4"/>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29" r:id="rId4"/>
    <p:sldLayoutId id="2147483730" r:id="rId5"/>
    <p:sldLayoutId id="2147483731" r:id="rId6"/>
    <p:sldLayoutId id="2147483732" r:id="rId7"/>
  </p:sldLayoutIdLst>
  <p:hf hdr="0" ftr="0" dt="0"/>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https:/www.allion.com/iot-lpwan/" TargetMode="External"/><Relationship Id="rId2" Type="http://schemas.openxmlformats.org/officeDocument/2006/relationships/hyperlink" Target="https://iot-analytics.com/iot-market-size/" TargetMode="External"/><Relationship Id="rId1" Type="http://schemas.openxmlformats.org/officeDocument/2006/relationships/slideLayout" Target="../slideLayouts/slideLayout2.xml"/><Relationship Id="rId6" Type="http://schemas.openxmlformats.org/officeDocument/2006/relationships/hyperlink" Target="https://iot-analytics.com/2021-global-iot-spending-grow-24-percent/" TargetMode="External"/><Relationship Id="rId5" Type="http://schemas.openxmlformats.org/officeDocument/2006/relationships/hyperlink" Target="https://intellias.com/why-lora-is-the-best-option-for-smart-city-and-smart-building-applications/" TargetMode="External"/><Relationship Id="rId4" Type="http://schemas.openxmlformats.org/officeDocument/2006/relationships/hyperlink" Target="https://heltec.org/project/wifi-lora-3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1661993"/>
          </a:xfrm>
        </p:spPr>
        <p:txBody>
          <a:bodyPr/>
          <a:lstStyle/>
          <a:p>
            <a:r>
              <a:rPr lang="en-US" altLang="ko-KR" sz="3000" i="0" dirty="0">
                <a:latin typeface="Franklin Gothic Medium"/>
                <a:ea typeface="돋움"/>
              </a:rPr>
              <a:t>Evaluating</a:t>
            </a:r>
            <a:r>
              <a:rPr lang="ko-KR" altLang="en-US" sz="3000" i="0" dirty="0">
                <a:latin typeface="Franklin Gothic Medium"/>
                <a:ea typeface="돋움"/>
              </a:rPr>
              <a:t> </a:t>
            </a:r>
            <a:r>
              <a:rPr lang="en-US" altLang="ko-KR" sz="3000" i="0" dirty="0">
                <a:latin typeface="Franklin Gothic Medium"/>
                <a:ea typeface="돋움"/>
              </a:rPr>
              <a:t>LoRaWAN</a:t>
            </a:r>
            <a:r>
              <a:rPr lang="ko-KR" sz="3000" i="0" dirty="0">
                <a:latin typeface="Franklin Gothic Medium"/>
                <a:ea typeface="돋움"/>
              </a:rPr>
              <a:t> </a:t>
            </a:r>
            <a:r>
              <a:rPr lang="en-US" altLang="ko-KR" sz="3000" i="0" dirty="0">
                <a:latin typeface="Franklin Gothic Medium"/>
                <a:ea typeface="돋움"/>
              </a:rPr>
              <a:t>performance</a:t>
            </a:r>
            <a:r>
              <a:rPr lang="ko-KR" altLang="en-US" sz="3000" i="0" dirty="0">
                <a:latin typeface="Franklin Gothic Medium"/>
                <a:ea typeface="돋움"/>
              </a:rPr>
              <a:t> </a:t>
            </a:r>
            <a:r>
              <a:rPr lang="en-US" altLang="ko-KR" sz="3000" i="0" dirty="0">
                <a:latin typeface="Franklin Gothic Medium"/>
                <a:ea typeface="돋움"/>
              </a:rPr>
              <a:t>in</a:t>
            </a:r>
            <a:r>
              <a:rPr lang="ko-KR" altLang="en-US" sz="3000" i="0" dirty="0">
                <a:latin typeface="Franklin Gothic Medium"/>
                <a:ea typeface="돋움"/>
              </a:rPr>
              <a:t> </a:t>
            </a:r>
            <a:r>
              <a:rPr lang="en-US" altLang="ko-KR" sz="3000" i="0" dirty="0">
                <a:latin typeface="Franklin Gothic Medium"/>
                <a:ea typeface="돋움"/>
              </a:rPr>
              <a:t>intentional</a:t>
            </a:r>
            <a:r>
              <a:rPr lang="ko-KR" altLang="en-US" sz="3000" i="0" dirty="0">
                <a:latin typeface="Franklin Gothic Medium"/>
                <a:ea typeface="돋움"/>
              </a:rPr>
              <a:t> </a:t>
            </a:r>
            <a:r>
              <a:rPr lang="en-US" altLang="ko-KR" sz="3000" i="0" dirty="0">
                <a:latin typeface="Franklin Gothic Medium"/>
                <a:ea typeface="돋움"/>
              </a:rPr>
              <a:t>and</a:t>
            </a:r>
            <a:r>
              <a:rPr lang="ko-KR" altLang="en-US" sz="3000" i="0" dirty="0">
                <a:latin typeface="Franklin Gothic Medium"/>
                <a:ea typeface="돋움"/>
              </a:rPr>
              <a:t> </a:t>
            </a:r>
            <a:r>
              <a:rPr lang="en-US" altLang="ko-KR" sz="3000" i="0" dirty="0">
                <a:latin typeface="Franklin Gothic Medium"/>
                <a:ea typeface="돋움"/>
              </a:rPr>
              <a:t>unintentional</a:t>
            </a:r>
            <a:r>
              <a:rPr lang="ko-KR" altLang="en-US" sz="3000" i="0" dirty="0">
                <a:latin typeface="Franklin Gothic Medium"/>
                <a:ea typeface="돋움"/>
              </a:rPr>
              <a:t> </a:t>
            </a:r>
            <a:r>
              <a:rPr lang="en-US" altLang="ko-KR" sz="3000" i="0" dirty="0">
                <a:latin typeface="Franklin Gothic Medium"/>
                <a:ea typeface="돋움"/>
              </a:rPr>
              <a:t>DoS</a:t>
            </a:r>
            <a:r>
              <a:rPr lang="ko-KR" altLang="en-US" sz="3000" i="0" dirty="0">
                <a:latin typeface="Franklin Gothic Medium"/>
                <a:ea typeface="돋움"/>
              </a:rPr>
              <a:t> </a:t>
            </a:r>
            <a:r>
              <a:rPr lang="en-US" altLang="ko-KR" sz="3000" i="0" dirty="0">
                <a:latin typeface="Franklin Gothic Medium"/>
                <a:ea typeface="돋움"/>
              </a:rPr>
              <a:t>attacks</a:t>
            </a:r>
            <a:r>
              <a:rPr lang="ko-KR" altLang="en-US" sz="3000" i="0" dirty="0">
                <a:latin typeface="Franklin Gothic Medium"/>
                <a:ea typeface="돋움"/>
              </a:rPr>
              <a:t> </a:t>
            </a:r>
            <a:r>
              <a:rPr lang="en-US" altLang="ko-KR" sz="3000" i="0" dirty="0">
                <a:latin typeface="Franklin Gothic Medium"/>
                <a:ea typeface="돋움"/>
              </a:rPr>
              <a:t>by</a:t>
            </a:r>
            <a:r>
              <a:rPr lang="ko-KR" altLang="en-US" sz="3000" i="0" dirty="0">
                <a:latin typeface="Franklin Gothic Medium"/>
                <a:ea typeface="돋움"/>
              </a:rPr>
              <a:t> </a:t>
            </a:r>
            <a:r>
              <a:rPr lang="en-US" altLang="ko-KR" sz="3000" i="0" dirty="0">
                <a:latin typeface="Franklin Gothic Medium"/>
                <a:ea typeface="돋움"/>
              </a:rPr>
              <a:t>legacy</a:t>
            </a:r>
            <a:r>
              <a:rPr lang="ko-KR" altLang="en-US" sz="3000" i="0" dirty="0">
                <a:latin typeface="Franklin Gothic Medium"/>
                <a:ea typeface="돋움"/>
              </a:rPr>
              <a:t> </a:t>
            </a:r>
            <a:r>
              <a:rPr lang="en-US" altLang="ko-KR" sz="3000" i="0" dirty="0">
                <a:latin typeface="Franklin Gothic Medium"/>
                <a:ea typeface="돋움"/>
              </a:rPr>
              <a:t>900MHz</a:t>
            </a:r>
            <a:r>
              <a:rPr lang="ko-KR" altLang="en-US" sz="3000" i="0" dirty="0">
                <a:latin typeface="Franklin Gothic Medium"/>
                <a:ea typeface="돋움"/>
              </a:rPr>
              <a:t> </a:t>
            </a:r>
            <a:r>
              <a:rPr lang="en-US" altLang="ko-KR" sz="3000" i="0" dirty="0">
                <a:latin typeface="Franklin Gothic Medium"/>
                <a:ea typeface="돋움"/>
              </a:rPr>
              <a:t>network</a:t>
            </a:r>
            <a:r>
              <a:rPr lang="ko-KR" sz="3000" i="0" dirty="0">
                <a:latin typeface="Franklin Gothic Medium"/>
                <a:ea typeface="돋움"/>
              </a:rPr>
              <a:t> </a:t>
            </a:r>
            <a:r>
              <a:rPr lang="en-US" altLang="ko-KR" sz="3000" i="0" dirty="0">
                <a:latin typeface="Franklin Gothic Medium"/>
                <a:ea typeface="돋움"/>
              </a:rPr>
              <a:t>devices</a:t>
            </a:r>
            <a:endParaRPr lang="ko-KR" altLang="en-US" dirty="0"/>
          </a:p>
          <a:p>
            <a:endParaRPr lang="ko-KR"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5" y="2394944"/>
            <a:ext cx="7037273" cy="252011"/>
          </a:xfrm>
        </p:spPr>
        <p:txBody>
          <a:bodyPr/>
          <a:lstStyle/>
          <a:p>
            <a:r>
              <a:rPr lang="en-US" altLang="ko-KR"/>
              <a:t>Team 454P</a:t>
            </a:r>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25" y="2710809"/>
            <a:ext cx="7037263" cy="253746"/>
          </a:xfrm>
        </p:spPr>
        <p:txBody>
          <a:bodyPr>
            <a:noAutofit/>
          </a:bodyPr>
          <a:lstStyle/>
          <a:p>
            <a:pPr>
              <a:spcBef>
                <a:spcPts val="200"/>
              </a:spcBef>
            </a:pPr>
            <a:r>
              <a:rPr lang="en-US" sz="1300" err="1"/>
              <a:t>Seokhyeon</a:t>
            </a:r>
            <a:r>
              <a:rPr lang="en-US" sz="1300"/>
              <a:t> Bang</a:t>
            </a:r>
          </a:p>
          <a:p>
            <a:pPr>
              <a:spcBef>
                <a:spcPts val="200"/>
              </a:spcBef>
            </a:pPr>
            <a:r>
              <a:rPr lang="en-US" sz="1300" err="1"/>
              <a:t>Junyoung</a:t>
            </a:r>
            <a:r>
              <a:rPr lang="en-US" sz="1300"/>
              <a:t> Jang</a:t>
            </a:r>
          </a:p>
          <a:p>
            <a:pPr>
              <a:spcBef>
                <a:spcPts val="200"/>
              </a:spcBef>
            </a:pPr>
            <a:r>
              <a:rPr lang="en-US" altLang="ko-Kore-KR" sz="1300" err="1"/>
              <a:t>Doyong</a:t>
            </a:r>
            <a:r>
              <a:rPr lang="en-US" altLang="ko-Kore-KR" sz="1300"/>
              <a:t> Kwon</a:t>
            </a:r>
            <a:endParaRPr lang="en-US" sz="1300"/>
          </a:p>
          <a:p>
            <a:pPr>
              <a:spcBef>
                <a:spcPts val="200"/>
              </a:spcBef>
            </a:pPr>
            <a:r>
              <a:rPr lang="en-US" sz="1300" err="1"/>
              <a:t>Yuseon</a:t>
            </a:r>
            <a:r>
              <a:rPr lang="en-US" sz="1300"/>
              <a:t> Choi</a:t>
            </a:r>
          </a:p>
          <a:p>
            <a:pPr>
              <a:spcBef>
                <a:spcPts val="200"/>
              </a:spcBef>
            </a:pPr>
            <a:r>
              <a:rPr lang="en-US" sz="1300" err="1"/>
              <a:t>Minju</a:t>
            </a:r>
            <a:r>
              <a:rPr lang="en-US" sz="1300"/>
              <a:t> Ro</a:t>
            </a:r>
          </a:p>
          <a:p>
            <a:pPr>
              <a:spcBef>
                <a:spcPts val="200"/>
              </a:spcBef>
            </a:pPr>
            <a:r>
              <a:rPr lang="en-US" sz="1300"/>
              <a:t>Jerry Lee</a:t>
            </a:r>
          </a:p>
          <a:p>
            <a:pPr>
              <a:spcBef>
                <a:spcPts val="200"/>
              </a:spcBef>
            </a:pPr>
            <a:endParaRPr lang="en-US" sz="1300"/>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itle 1">
            <a:extLst>
              <a:ext uri="{FF2B5EF4-FFF2-40B4-BE49-F238E27FC236}">
                <a16:creationId xmlns:a16="http://schemas.microsoft.com/office/drawing/2014/main" id="{06BF7752-518A-38EC-7B23-FBCE2C8E69B9}"/>
              </a:ext>
            </a:extLst>
          </p:cNvPr>
          <p:cNvSpPr txBox="1">
            <a:spLocks/>
          </p:cNvSpPr>
          <p:nvPr/>
        </p:nvSpPr>
        <p:spPr bwMode="blackWhite">
          <a:xfrm>
            <a:off x="6299957" y="4721274"/>
            <a:ext cx="2640721"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Tree>
    <p:extLst>
      <p:ext uri="{BB962C8B-B14F-4D97-AF65-F5344CB8AC3E}">
        <p14:creationId xmlns:p14="http://schemas.microsoft.com/office/powerpoint/2010/main" val="1463652342"/>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그림 6" descr="테이블, 실내, 로션이(가) 표시된 사진&#10;&#10;자동 생성된 설명">
            <a:extLst>
              <a:ext uri="{FF2B5EF4-FFF2-40B4-BE49-F238E27FC236}">
                <a16:creationId xmlns:a16="http://schemas.microsoft.com/office/drawing/2014/main" id="{03CBF950-98E9-2A69-3847-D7DAA919A39D}"/>
              </a:ext>
            </a:extLst>
          </p:cNvPr>
          <p:cNvPicPr>
            <a:picLocks noChangeAspect="1"/>
          </p:cNvPicPr>
          <p:nvPr/>
        </p:nvPicPr>
        <p:blipFill>
          <a:blip r:embed="rId3"/>
          <a:stretch>
            <a:fillRect/>
          </a:stretch>
        </p:blipFill>
        <p:spPr>
          <a:xfrm>
            <a:off x="4852819" y="1311929"/>
            <a:ext cx="3658977" cy="2378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그림 7" descr="실내, 복잡한, 혼잡한이(가) 표시된 사진&#10;&#10;자동 생성된 설명">
            <a:extLst>
              <a:ext uri="{FF2B5EF4-FFF2-40B4-BE49-F238E27FC236}">
                <a16:creationId xmlns:a16="http://schemas.microsoft.com/office/drawing/2014/main" id="{5AE2A88B-E033-89F8-334D-8AD37943C5D6}"/>
              </a:ext>
            </a:extLst>
          </p:cNvPr>
          <p:cNvPicPr>
            <a:picLocks noChangeAspect="1"/>
          </p:cNvPicPr>
          <p:nvPr/>
        </p:nvPicPr>
        <p:blipFill>
          <a:blip r:embed="rId4"/>
          <a:stretch>
            <a:fillRect/>
          </a:stretch>
        </p:blipFill>
        <p:spPr>
          <a:xfrm>
            <a:off x="686566" y="1325757"/>
            <a:ext cx="3661254" cy="2378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Use cases of </a:t>
            </a:r>
            <a:r>
              <a:rPr lang="en-US" i="0" err="1">
                <a:latin typeface="+mj-lt"/>
              </a:rPr>
              <a:t>LoRaWAN</a:t>
            </a:r>
          </a:p>
          <a:p>
            <a:endParaRPr lang="en-US" i="0">
              <a:latin typeface="+mj-lt"/>
            </a:endParaRPr>
          </a:p>
        </p:txBody>
      </p:sp>
      <p:sp>
        <p:nvSpPr>
          <p:cNvPr id="4" name="Title 1">
            <a:extLst>
              <a:ext uri="{FF2B5EF4-FFF2-40B4-BE49-F238E27FC236}">
                <a16:creationId xmlns:a16="http://schemas.microsoft.com/office/drawing/2014/main" id="{2721032D-EA95-3A83-E602-DBF0D083F6DC}"/>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Medical Field</a:t>
            </a:r>
            <a:endParaRPr lang="ko-KR" altLang="en-US"/>
          </a:p>
        </p:txBody>
      </p:sp>
      <p:sp>
        <p:nvSpPr>
          <p:cNvPr id="18" name="Title 1">
            <a:extLst>
              <a:ext uri="{FF2B5EF4-FFF2-40B4-BE49-F238E27FC236}">
                <a16:creationId xmlns:a16="http://schemas.microsoft.com/office/drawing/2014/main" id="{E0900B7E-455A-3D03-8275-64119FB239CD}"/>
              </a:ext>
            </a:extLst>
          </p:cNvPr>
          <p:cNvSpPr txBox="1">
            <a:spLocks/>
          </p:cNvSpPr>
          <p:nvPr/>
        </p:nvSpPr>
        <p:spPr bwMode="blackWhite">
          <a:xfrm>
            <a:off x="763424" y="395044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3"/>
                </a:solidFill>
                <a:latin typeface="Franklin Gothic Medium"/>
              </a:rPr>
              <a:t>Used in monitoring patients or responding flexibly to emergencies</a:t>
            </a:r>
            <a:endParaRPr lang="ko-KR" altLang="en-US">
              <a:solidFill>
                <a:schemeClr val="accent3"/>
              </a:solidFill>
              <a:ea typeface="돋움" panose="020B0600000101010101" pitchFamily="34" charset="-127"/>
            </a:endParaRPr>
          </a:p>
          <a:p>
            <a:pPr marL="285750" indent="-285750">
              <a:lnSpc>
                <a:spcPct val="100000"/>
              </a:lnSpc>
              <a:spcBef>
                <a:spcPts val="0"/>
              </a:spcBef>
              <a:buFont typeface="Arial"/>
              <a:buChar char="•"/>
            </a:pPr>
            <a:r>
              <a:rPr lang="en-US" sz="1800" i="0">
                <a:solidFill>
                  <a:schemeClr val="accent3"/>
                </a:solidFill>
                <a:latin typeface="Franklin Gothic Medium"/>
              </a:rPr>
              <a:t>Medical areas require remote communication and low operating costs</a:t>
            </a:r>
            <a:endParaRPr lang="ko-KR" altLang="en-US">
              <a:solidFill>
                <a:schemeClr val="accent3"/>
              </a:solidFill>
              <a:ea typeface="돋움"/>
            </a:endParaRPr>
          </a:p>
          <a:p>
            <a:pPr>
              <a:lnSpc>
                <a:spcPct val="100000"/>
              </a:lnSpc>
              <a:spcBef>
                <a:spcPts val="0"/>
              </a:spcBef>
            </a:pPr>
            <a:r>
              <a:rPr lang="en-US" sz="1800" i="0">
                <a:solidFill>
                  <a:srgbClr val="FAF02A"/>
                </a:solidFill>
                <a:latin typeface="Franklin Gothic Medium"/>
              </a:rPr>
              <a:t>➡ </a:t>
            </a:r>
            <a:r>
              <a:rPr lang="en-US" sz="1800" i="0" err="1">
                <a:solidFill>
                  <a:srgbClr val="FAF02A"/>
                </a:solidFill>
                <a:latin typeface="Franklin Gothic Medium"/>
              </a:rPr>
              <a:t>LoRaWAN</a:t>
            </a:r>
            <a:r>
              <a:rPr lang="en-US" sz="1800" i="0">
                <a:solidFill>
                  <a:srgbClr val="FAF02A"/>
                </a:solidFill>
                <a:latin typeface="Franklin Gothic Medium"/>
              </a:rPr>
              <a:t> enables cost effective communication with high data rate</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240359201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a:solidFill>
                  <a:schemeClr val="accent6"/>
                </a:solidFill>
                <a:latin typeface="Franklin Gothic Medium"/>
              </a:rPr>
              <a:t>Low-Power (Battery Life)</a:t>
            </a:r>
            <a:endParaRPr lang="en-US">
              <a:solidFill>
                <a:schemeClr val="accent6"/>
              </a:solidFill>
            </a:endParaRPr>
          </a:p>
          <a:p>
            <a:pPr marL="285750" indent="-285750">
              <a:lnSpc>
                <a:spcPct val="100000"/>
              </a:lnSpc>
              <a:spcBef>
                <a:spcPts val="0"/>
              </a:spcBef>
              <a:buFont typeface="Arial"/>
              <a:buChar char="•"/>
            </a:pPr>
            <a:r>
              <a:rPr lang="en-US" sz="1800" i="0">
                <a:solidFill>
                  <a:srgbClr val="FFFF00"/>
                </a:solidFill>
                <a:latin typeface="Franklin Gothic Medium"/>
              </a:rPr>
              <a:t>Cost Effective</a:t>
            </a:r>
          </a:p>
          <a:p>
            <a:pPr marL="285750" indent="-285750">
              <a:lnSpc>
                <a:spcPct val="100000"/>
              </a:lnSpc>
              <a:spcBef>
                <a:spcPts val="0"/>
              </a:spcBef>
              <a:buFont typeface="Arial"/>
              <a:buChar char="•"/>
            </a:pPr>
            <a:r>
              <a:rPr lang="en-US" sz="1800" i="0">
                <a:solidFill>
                  <a:srgbClr val="FFFF00"/>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pic>
        <p:nvPicPr>
          <p:cNvPr id="2" name="그림 7" descr="실내, 복잡한, 혼잡한이(가) 표시된 사진&#10;&#10;자동 생성된 설명">
            <a:extLst>
              <a:ext uri="{FF2B5EF4-FFF2-40B4-BE49-F238E27FC236}">
                <a16:creationId xmlns:a16="http://schemas.microsoft.com/office/drawing/2014/main" id="{DE49EC3C-CDA1-4FD9-2FEB-2FB0D5017F59}"/>
              </a:ext>
            </a:extLst>
          </p:cNvPr>
          <p:cNvPicPr>
            <a:picLocks noChangeAspect="1"/>
          </p:cNvPicPr>
          <p:nvPr/>
        </p:nvPicPr>
        <p:blipFill>
          <a:blip r:embed="rId3"/>
          <a:stretch>
            <a:fillRect/>
          </a:stretch>
        </p:blipFill>
        <p:spPr>
          <a:xfrm>
            <a:off x="4694208" y="2017752"/>
            <a:ext cx="3661254" cy="2378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1">
            <a:extLst>
              <a:ext uri="{FF2B5EF4-FFF2-40B4-BE49-F238E27FC236}">
                <a16:creationId xmlns:a16="http://schemas.microsoft.com/office/drawing/2014/main" id="{4A63438E-504A-1F77-7C91-1054A0C69A2C}"/>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Medical Field</a:t>
            </a:r>
            <a:endParaRPr lang="ko-KR" altLang="en-US"/>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11</a:t>
            </a:fld>
            <a:endParaRPr lang="en-US"/>
          </a:p>
        </p:txBody>
      </p:sp>
    </p:spTree>
    <p:extLst>
      <p:ext uri="{BB962C8B-B14F-4D97-AF65-F5344CB8AC3E}">
        <p14:creationId xmlns:p14="http://schemas.microsoft.com/office/powerpoint/2010/main" val="3642529353"/>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a:solidFill>
                  <a:schemeClr val="accent6"/>
                </a:solidFill>
                <a:latin typeface="Franklin Gothic Medium"/>
              </a:rPr>
              <a:t>Low-Power (Battery Life)</a:t>
            </a:r>
            <a:endParaRPr lang="en-US">
              <a:solidFill>
                <a:schemeClr val="accent6"/>
              </a:solidFill>
            </a:endParaRPr>
          </a:p>
          <a:p>
            <a:pPr marL="285750" indent="-285750">
              <a:lnSpc>
                <a:spcPct val="100000"/>
              </a:lnSpc>
              <a:spcBef>
                <a:spcPts val="0"/>
              </a:spcBef>
              <a:buFont typeface="Arial"/>
              <a:buChar char="•"/>
            </a:pPr>
            <a:r>
              <a:rPr lang="en-US" sz="1800" i="0">
                <a:solidFill>
                  <a:schemeClr val="accent6"/>
                </a:solidFill>
                <a:latin typeface="Franklin Gothic Medium"/>
              </a:rPr>
              <a:t>Cost Effective</a:t>
            </a:r>
          </a:p>
          <a:p>
            <a:pPr marL="285750" indent="-285750">
              <a:lnSpc>
                <a:spcPct val="100000"/>
              </a:lnSpc>
              <a:spcBef>
                <a:spcPts val="0"/>
              </a:spcBef>
              <a:buFont typeface="Arial"/>
              <a:buChar char="•"/>
            </a:pPr>
            <a:r>
              <a:rPr lang="en-US" sz="1800" i="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grpSp>
        <p:nvGrpSpPr>
          <p:cNvPr id="2" name="그룹 10">
            <a:extLst>
              <a:ext uri="{FF2B5EF4-FFF2-40B4-BE49-F238E27FC236}">
                <a16:creationId xmlns:a16="http://schemas.microsoft.com/office/drawing/2014/main" id="{30A7E4E5-E14E-97DA-0932-CB55801F859E}"/>
              </a:ext>
            </a:extLst>
          </p:cNvPr>
          <p:cNvGrpSpPr/>
          <p:nvPr/>
        </p:nvGrpSpPr>
        <p:grpSpPr>
          <a:xfrm>
            <a:off x="3971519" y="2017752"/>
            <a:ext cx="4685695" cy="2833339"/>
            <a:chOff x="2227997" y="1062186"/>
            <a:chExt cx="4685695" cy="2833339"/>
          </a:xfrm>
        </p:grpSpPr>
        <p:pic>
          <p:nvPicPr>
            <p:cNvPr id="3" name="그림 5">
              <a:extLst>
                <a:ext uri="{FF2B5EF4-FFF2-40B4-BE49-F238E27FC236}">
                  <a16:creationId xmlns:a16="http://schemas.microsoft.com/office/drawing/2014/main" id="{146B41D6-AB5C-2718-84DD-FACDFE0CFF13}"/>
                </a:ext>
              </a:extLst>
            </p:cNvPr>
            <p:cNvPicPr>
              <a:picLocks noChangeAspect="1"/>
            </p:cNvPicPr>
            <p:nvPr/>
          </p:nvPicPr>
          <p:blipFill>
            <a:blip r:embed="rId3"/>
            <a:stretch>
              <a:fillRect/>
            </a:stretch>
          </p:blipFill>
          <p:spPr>
            <a:xfrm>
              <a:off x="2447641" y="1062186"/>
              <a:ext cx="4248717" cy="2477478"/>
            </a:xfrm>
            <a:prstGeom prst="rect">
              <a:avLst/>
            </a:prstGeom>
          </p:spPr>
        </p:pic>
        <p:sp>
          <p:nvSpPr>
            <p:cNvPr id="4" name="Title 1">
              <a:extLst>
                <a:ext uri="{FF2B5EF4-FFF2-40B4-BE49-F238E27FC236}">
                  <a16:creationId xmlns:a16="http://schemas.microsoft.com/office/drawing/2014/main" id="{C560B1D6-FC4E-588D-DC6A-0CE0B2E457DE}"/>
                </a:ext>
              </a:extLst>
            </p:cNvPr>
            <p:cNvSpPr txBox="1">
              <a:spLocks/>
            </p:cNvSpPr>
            <p:nvPr/>
          </p:nvSpPr>
          <p:spPr bwMode="blackWhite">
            <a:xfrm>
              <a:off x="2227997" y="3664693"/>
              <a:ext cx="468569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6">
                      <a:lumMod val="95000"/>
                    </a:schemeClr>
                  </a:solidFill>
                  <a:latin typeface="Franklin Gothic Medium"/>
                </a:rPr>
                <a:t>Figure 4: </a:t>
              </a:r>
              <a:r>
                <a:rPr lang="en-US" sz="1500" i="0" err="1">
                  <a:solidFill>
                    <a:schemeClr val="accent6">
                      <a:lumMod val="95000"/>
                    </a:schemeClr>
                  </a:solidFill>
                  <a:latin typeface="Franklin Gothic Medium"/>
                </a:rPr>
                <a:t>LoRaWAN</a:t>
              </a:r>
              <a:r>
                <a:rPr lang="en-US" sz="1500" i="0">
                  <a:solidFill>
                    <a:schemeClr val="accent6">
                      <a:lumMod val="95000"/>
                    </a:schemeClr>
                  </a:solidFill>
                  <a:latin typeface="Franklin Gothic Medium"/>
                </a:rPr>
                <a:t> use cases within a smart city [4]</a:t>
              </a:r>
              <a:endParaRPr lang="ko-KR" altLang="en-US" sz="1500" i="0">
                <a:solidFill>
                  <a:schemeClr val="accent6">
                    <a:lumMod val="95000"/>
                  </a:schemeClr>
                </a:solidFill>
                <a:ea typeface="돋움"/>
              </a:endParaRPr>
            </a:p>
          </p:txBody>
        </p:sp>
      </p:grpSp>
      <p:sp>
        <p:nvSpPr>
          <p:cNvPr id="6" name="Title 1">
            <a:extLst>
              <a:ext uri="{FF2B5EF4-FFF2-40B4-BE49-F238E27FC236}">
                <a16:creationId xmlns:a16="http://schemas.microsoft.com/office/drawing/2014/main" id="{7AB8B0F0-BF8D-B9A5-681D-AC9662ECA68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Advantages of LoRaWAN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12</a:t>
            </a:fld>
            <a:endParaRPr lang="en-US"/>
          </a:p>
        </p:txBody>
      </p:sp>
    </p:spTree>
    <p:extLst>
      <p:ext uri="{BB962C8B-B14F-4D97-AF65-F5344CB8AC3E}">
        <p14:creationId xmlns:p14="http://schemas.microsoft.com/office/powerpoint/2010/main" val="129179280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1786643"/>
          </a:xfrm>
        </p:spPr>
        <p:txBody>
          <a:bodyPr/>
          <a:lstStyle/>
          <a:p>
            <a:pPr algn="l"/>
            <a:r>
              <a:rPr lang="en-US" altLang="ko-KR" i="1">
                <a:solidFill>
                  <a:schemeClr val="bg1"/>
                </a:solidFill>
                <a:latin typeface="Franklin Gothic Demi Cond"/>
              </a:rPr>
              <a:t>Problem Statement</a:t>
            </a:r>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337" b="-33851"/>
          <a:stretch/>
        </p:blipFill>
        <p:spPr>
          <a:xfrm>
            <a:off x="1794008" y="4554224"/>
            <a:ext cx="1442111"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13</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2511956259"/>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2" name="그림 32">
            <a:extLst>
              <a:ext uri="{FF2B5EF4-FFF2-40B4-BE49-F238E27FC236}">
                <a16:creationId xmlns:a16="http://schemas.microsoft.com/office/drawing/2014/main" id="{7D595178-2DBE-D9B7-61E4-34B41A8C9EDB}"/>
              </a:ext>
            </a:extLst>
          </p:cNvPr>
          <p:cNvPicPr>
            <a:picLocks noChangeAspect="1"/>
          </p:cNvPicPr>
          <p:nvPr/>
        </p:nvPicPr>
        <p:blipFill>
          <a:blip r:embed="rId3"/>
          <a:stretch>
            <a:fillRect/>
          </a:stretch>
        </p:blipFill>
        <p:spPr>
          <a:xfrm>
            <a:off x="1313762" y="980324"/>
            <a:ext cx="6323681" cy="3348102"/>
          </a:xfrm>
          <a:prstGeom prst="rect">
            <a:avLst/>
          </a:prstGeom>
        </p:spPr>
      </p:pic>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Security Issues of </a:t>
            </a:r>
            <a:r>
              <a:rPr lang="en-US" i="0" err="1">
                <a:latin typeface="+mj-lt"/>
              </a:rPr>
              <a:t>LoRaWAN</a:t>
            </a:r>
          </a:p>
          <a:p>
            <a:endParaRPr lang="en-US" i="0">
              <a:latin typeface="+mj-lt"/>
            </a:endParaRPr>
          </a:p>
        </p:txBody>
      </p:sp>
      <p:grpSp>
        <p:nvGrpSpPr>
          <p:cNvPr id="2" name="그룹 1">
            <a:extLst>
              <a:ext uri="{FF2B5EF4-FFF2-40B4-BE49-F238E27FC236}">
                <a16:creationId xmlns:a16="http://schemas.microsoft.com/office/drawing/2014/main" id="{EF0BBB03-6042-0E8C-97B2-C1A569AD3C7C}"/>
              </a:ext>
            </a:extLst>
          </p:cNvPr>
          <p:cNvGrpSpPr/>
          <p:nvPr/>
        </p:nvGrpSpPr>
        <p:grpSpPr>
          <a:xfrm>
            <a:off x="2639916" y="2520533"/>
            <a:ext cx="4778567" cy="701903"/>
            <a:chOff x="2639916" y="2520533"/>
            <a:chExt cx="4778567" cy="701903"/>
          </a:xfrm>
        </p:grpSpPr>
        <p:sp>
          <p:nvSpPr>
            <p:cNvPr id="28" name="사각형: 둥근 모서리 27">
              <a:extLst>
                <a:ext uri="{FF2B5EF4-FFF2-40B4-BE49-F238E27FC236}">
                  <a16:creationId xmlns:a16="http://schemas.microsoft.com/office/drawing/2014/main" id="{ED3EE22E-E01C-3380-EB51-2B2BD7FFC431}"/>
                </a:ext>
              </a:extLst>
            </p:cNvPr>
            <p:cNvSpPr/>
            <p:nvPr/>
          </p:nvSpPr>
          <p:spPr>
            <a:xfrm>
              <a:off x="2639916" y="3105379"/>
              <a:ext cx="592159" cy="117057"/>
            </a:xfrm>
            <a:prstGeom prst="roundRect">
              <a:avLst/>
            </a:prstGeom>
            <a:noFill/>
            <a:ln w="57150">
              <a:solidFill>
                <a:srgbClr val="F0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29" name="사각형: 둥근 모서리 28">
              <a:extLst>
                <a:ext uri="{FF2B5EF4-FFF2-40B4-BE49-F238E27FC236}">
                  <a16:creationId xmlns:a16="http://schemas.microsoft.com/office/drawing/2014/main" id="{FA7E27B4-FF38-B27E-C503-FBA6816E4FB0}"/>
                </a:ext>
              </a:extLst>
            </p:cNvPr>
            <p:cNvSpPr/>
            <p:nvPr/>
          </p:nvSpPr>
          <p:spPr>
            <a:xfrm>
              <a:off x="6695500" y="2568306"/>
              <a:ext cx="722983" cy="123942"/>
            </a:xfrm>
            <a:prstGeom prst="roundRect">
              <a:avLst/>
            </a:prstGeom>
            <a:noFill/>
            <a:ln w="57150">
              <a:solidFill>
                <a:srgbClr val="F0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31" name="Title 1">
              <a:extLst>
                <a:ext uri="{FF2B5EF4-FFF2-40B4-BE49-F238E27FC236}">
                  <a16:creationId xmlns:a16="http://schemas.microsoft.com/office/drawing/2014/main" id="{64331E6F-FC1E-C361-A5AB-3783345B5902}"/>
                </a:ext>
              </a:extLst>
            </p:cNvPr>
            <p:cNvSpPr txBox="1">
              <a:spLocks/>
            </p:cNvSpPr>
            <p:nvPr/>
          </p:nvSpPr>
          <p:spPr bwMode="blackWhite">
            <a:xfrm>
              <a:off x="2756084" y="2520533"/>
              <a:ext cx="381954"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rgbClr val="F07800"/>
                  </a:solidFill>
                  <a:latin typeface="Franklin Gothic Medium"/>
                </a:rPr>
                <a:t>4%</a:t>
              </a:r>
              <a:endParaRPr lang="ko-KR" altLang="en-US">
                <a:solidFill>
                  <a:srgbClr val="F07800"/>
                </a:solidFill>
                <a:ea typeface="돋움"/>
              </a:endParaRPr>
            </a:p>
          </p:txBody>
        </p:sp>
      </p:grpSp>
      <p:sp>
        <p:nvSpPr>
          <p:cNvPr id="36" name="Title 1">
            <a:extLst>
              <a:ext uri="{FF2B5EF4-FFF2-40B4-BE49-F238E27FC236}">
                <a16:creationId xmlns:a16="http://schemas.microsoft.com/office/drawing/2014/main" id="{AD79C2BB-39FE-9B4F-FDE6-97CA37499C34}"/>
              </a:ext>
            </a:extLst>
          </p:cNvPr>
          <p:cNvSpPr txBox="1">
            <a:spLocks/>
          </p:cNvSpPr>
          <p:nvPr/>
        </p:nvSpPr>
        <p:spPr bwMode="blackWhite">
          <a:xfrm>
            <a:off x="1805389" y="4515058"/>
            <a:ext cx="5535751"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chemeClr val="accent2"/>
                </a:solidFill>
                <a:latin typeface="Franklin Gothic Medium"/>
              </a:rPr>
              <a:t>Figure 5: Global Spending on Enterprise IoT Technologies [5]</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14</a:t>
            </a:fld>
            <a:endParaRPr lang="en-US"/>
          </a:p>
        </p:txBody>
      </p:sp>
    </p:spTree>
    <p:extLst>
      <p:ext uri="{BB962C8B-B14F-4D97-AF65-F5344CB8AC3E}">
        <p14:creationId xmlns:p14="http://schemas.microsoft.com/office/powerpoint/2010/main" val="994462391"/>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60463"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Security Issues of </a:t>
            </a:r>
            <a:r>
              <a:rPr lang="en-US" i="0" err="1">
                <a:latin typeface="+mj-lt"/>
              </a:rPr>
              <a:t>LoRaWAN</a:t>
            </a:r>
          </a:p>
          <a:p>
            <a:endParaRPr lang="en-US" i="0">
              <a:latin typeface="+mj-lt"/>
            </a:endParaRPr>
          </a:p>
        </p:txBody>
      </p:sp>
      <p:sp>
        <p:nvSpPr>
          <p:cNvPr id="10" name="Title 1">
            <a:extLst>
              <a:ext uri="{FF2B5EF4-FFF2-40B4-BE49-F238E27FC236}">
                <a16:creationId xmlns:a16="http://schemas.microsoft.com/office/drawing/2014/main" id="{01B6DE5C-EAE6-82CF-F179-CEA34D5993C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i="0">
                <a:solidFill>
                  <a:schemeClr val="tx2"/>
                </a:solidFill>
                <a:latin typeface="Franklin Gothic Medium"/>
              </a:rPr>
              <a:t>Possible Security Threats</a:t>
            </a:r>
            <a:endParaRPr lang="ko-KR">
              <a:solidFill>
                <a:schemeClr val="tx2"/>
              </a:solidFill>
              <a:ea typeface="돋움"/>
            </a:endParaRPr>
          </a:p>
        </p:txBody>
      </p:sp>
      <p:sp>
        <p:nvSpPr>
          <p:cNvPr id="12" name="Title 1">
            <a:extLst>
              <a:ext uri="{FF2B5EF4-FFF2-40B4-BE49-F238E27FC236}">
                <a16:creationId xmlns:a16="http://schemas.microsoft.com/office/drawing/2014/main" id="{3C4615CF-0BE7-3D5E-B7E8-2021B7DAAD85}"/>
              </a:ext>
            </a:extLst>
          </p:cNvPr>
          <p:cNvSpPr txBox="1">
            <a:spLocks/>
          </p:cNvSpPr>
          <p:nvPr/>
        </p:nvSpPr>
        <p:spPr bwMode="blackWhite">
          <a:xfrm>
            <a:off x="683537" y="1203556"/>
            <a:ext cx="2039403" cy="7478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1800" i="0">
                <a:solidFill>
                  <a:schemeClr val="accent2"/>
                </a:solidFill>
                <a:latin typeface="Franklin Gothic Medium"/>
                <a:ea typeface="돋움"/>
              </a:rPr>
              <a:t>Eavesdropping</a:t>
            </a:r>
          </a:p>
          <a:p>
            <a:pPr marL="285750" indent="-285750">
              <a:buFont typeface="Arial"/>
              <a:buChar char="•"/>
            </a:pPr>
            <a:r>
              <a:rPr lang="en-US" altLang="ko-KR" sz="1800" i="0">
                <a:solidFill>
                  <a:schemeClr val="accent2"/>
                </a:solidFill>
                <a:latin typeface="Franklin Gothic Medium"/>
                <a:ea typeface="돋움"/>
              </a:rPr>
              <a:t>Replay attack</a:t>
            </a:r>
          </a:p>
          <a:p>
            <a:pPr marL="285750" indent="-285750">
              <a:buFont typeface="Arial"/>
              <a:buChar char="•"/>
            </a:pPr>
            <a:r>
              <a:rPr lang="en-US" altLang="ko-KR" sz="1800" i="0">
                <a:solidFill>
                  <a:schemeClr val="accent2"/>
                </a:solidFill>
                <a:latin typeface="Franklin Gothic Medium"/>
                <a:ea typeface="돋움"/>
              </a:rPr>
              <a:t>ACK Spoofing</a:t>
            </a:r>
            <a:endParaRPr lang="en-US" altLang="ko-KR" sz="1800" i="0">
              <a:solidFill>
                <a:schemeClr val="accent2"/>
              </a:solidFill>
              <a:ea typeface="돋움"/>
            </a:endParaRPr>
          </a:p>
        </p:txBody>
      </p:sp>
      <p:sp>
        <p:nvSpPr>
          <p:cNvPr id="17" name="Title 1">
            <a:extLst>
              <a:ext uri="{FF2B5EF4-FFF2-40B4-BE49-F238E27FC236}">
                <a16:creationId xmlns:a16="http://schemas.microsoft.com/office/drawing/2014/main" id="{D2C565B9-3C65-E00E-7587-F14AC0B1FA73}"/>
              </a:ext>
            </a:extLst>
          </p:cNvPr>
          <p:cNvSpPr txBox="1">
            <a:spLocks/>
          </p:cNvSpPr>
          <p:nvPr/>
        </p:nvSpPr>
        <p:spPr bwMode="blackWhite">
          <a:xfrm>
            <a:off x="2969537" y="1203556"/>
            <a:ext cx="2259740" cy="7478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1800" i="0">
                <a:solidFill>
                  <a:schemeClr val="accent2"/>
                </a:solidFill>
                <a:latin typeface="Franklin Gothic Medium"/>
                <a:ea typeface="돋움"/>
              </a:rPr>
              <a:t>Bit-flipping attack</a:t>
            </a:r>
          </a:p>
          <a:p>
            <a:pPr marL="285750" indent="-285750">
              <a:buFont typeface="Arial"/>
              <a:buChar char="•"/>
            </a:pPr>
            <a:r>
              <a:rPr lang="en-US" altLang="ko-KR" sz="1800" i="0">
                <a:solidFill>
                  <a:schemeClr val="accent2"/>
                </a:solidFill>
                <a:latin typeface="Franklin Gothic Medium"/>
                <a:ea typeface="돋움"/>
              </a:rPr>
              <a:t>LoRa class B attack</a:t>
            </a:r>
          </a:p>
          <a:p>
            <a:pPr marL="285750" indent="-285750">
              <a:buFont typeface="Arial"/>
              <a:buChar char="•"/>
            </a:pPr>
            <a:r>
              <a:rPr lang="en-US" altLang="ko-KR" sz="1800" i="0">
                <a:solidFill>
                  <a:schemeClr val="accent2"/>
                </a:solidFill>
                <a:latin typeface="Franklin Gothic Medium"/>
                <a:ea typeface="돋움"/>
              </a:rPr>
              <a:t>Jamming</a:t>
            </a:r>
            <a:endParaRPr lang="en-US" altLang="ko-KR" sz="1800" i="0">
              <a:solidFill>
                <a:schemeClr val="accent2"/>
              </a:solidFill>
              <a:ea typeface="돋움"/>
            </a:endParaRPr>
          </a:p>
        </p:txBody>
      </p:sp>
      <p:sp>
        <p:nvSpPr>
          <p:cNvPr id="18" name="사각형: 둥근 모서리 17">
            <a:extLst>
              <a:ext uri="{FF2B5EF4-FFF2-40B4-BE49-F238E27FC236}">
                <a16:creationId xmlns:a16="http://schemas.microsoft.com/office/drawing/2014/main" id="{C9B0F316-A1BE-A021-F4AA-13BE3C16351F}"/>
              </a:ext>
            </a:extLst>
          </p:cNvPr>
          <p:cNvSpPr/>
          <p:nvPr/>
        </p:nvSpPr>
        <p:spPr>
          <a:xfrm>
            <a:off x="3149447" y="1700729"/>
            <a:ext cx="1184314" cy="261651"/>
          </a:xfrm>
          <a:prstGeom prst="roundRect">
            <a:avLst/>
          </a:prstGeom>
          <a:noFill/>
          <a:ln w="57150">
            <a:solidFill>
              <a:srgbClr val="FAF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itle 1">
            <a:extLst>
              <a:ext uri="{FF2B5EF4-FFF2-40B4-BE49-F238E27FC236}">
                <a16:creationId xmlns:a16="http://schemas.microsoft.com/office/drawing/2014/main" id="{1669871D-46B1-7E34-5536-440A34A97174}"/>
              </a:ext>
            </a:extLst>
          </p:cNvPr>
          <p:cNvSpPr txBox="1">
            <a:spLocks/>
          </p:cNvSpPr>
          <p:nvPr/>
        </p:nvSpPr>
        <p:spPr bwMode="blackWhite">
          <a:xfrm>
            <a:off x="3819285" y="2070466"/>
            <a:ext cx="3519794"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rgbClr val="FAF02A"/>
                </a:solidFill>
                <a:latin typeface="Franklin Gothic Medium"/>
                <a:ea typeface="돋움"/>
              </a:rPr>
              <a:t>Easy to access and Cost effective!</a:t>
            </a:r>
            <a:endParaRPr lang="en-US" sz="1800" i="0">
              <a:solidFill>
                <a:srgbClr val="FAF02A"/>
              </a:solidFill>
              <a:ea typeface="돋움"/>
            </a:endParaRPr>
          </a:p>
        </p:txBody>
      </p:sp>
      <p:pic>
        <p:nvPicPr>
          <p:cNvPr id="11" name="그림 7">
            <a:extLst>
              <a:ext uri="{FF2B5EF4-FFF2-40B4-BE49-F238E27FC236}">
                <a16:creationId xmlns:a16="http://schemas.microsoft.com/office/drawing/2014/main" id="{B13626EA-E648-7BB6-266F-416ECA3BD60B}"/>
              </a:ext>
            </a:extLst>
          </p:cNvPr>
          <p:cNvPicPr>
            <a:picLocks noChangeAspect="1"/>
          </p:cNvPicPr>
          <p:nvPr/>
        </p:nvPicPr>
        <p:blipFill rotWithShape="1">
          <a:blip r:embed="rId3"/>
          <a:srcRect l="5778" t="5575" r="4380" b="4244"/>
          <a:stretch/>
        </p:blipFill>
        <p:spPr>
          <a:xfrm>
            <a:off x="2451905" y="2608794"/>
            <a:ext cx="4235842" cy="23352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15</a:t>
            </a:fld>
            <a:endParaRPr lang="en-US"/>
          </a:p>
        </p:txBody>
      </p:sp>
    </p:spTree>
    <p:extLst>
      <p:ext uri="{BB962C8B-B14F-4D97-AF65-F5344CB8AC3E}">
        <p14:creationId xmlns:p14="http://schemas.microsoft.com/office/powerpoint/2010/main" val="2556343748"/>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Security Issues of </a:t>
            </a:r>
            <a:r>
              <a:rPr lang="en-US" i="0" err="1">
                <a:latin typeface="+mj-lt"/>
              </a:rPr>
              <a:t>LoRaWAN</a:t>
            </a:r>
          </a:p>
        </p:txBody>
      </p:sp>
      <p:sp>
        <p:nvSpPr>
          <p:cNvPr id="2" name="TextBox 1">
            <a:extLst>
              <a:ext uri="{FF2B5EF4-FFF2-40B4-BE49-F238E27FC236}">
                <a16:creationId xmlns:a16="http://schemas.microsoft.com/office/drawing/2014/main" id="{81A697D3-1E83-81BC-354B-31366FAC56FA}"/>
              </a:ext>
            </a:extLst>
          </p:cNvPr>
          <p:cNvSpPr txBox="1"/>
          <p:nvPr/>
        </p:nvSpPr>
        <p:spPr>
          <a:xfrm>
            <a:off x="3200400" y="2343150"/>
            <a:ext cx="4186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6" name="Title 1">
            <a:extLst>
              <a:ext uri="{FF2B5EF4-FFF2-40B4-BE49-F238E27FC236}">
                <a16:creationId xmlns:a16="http://schemas.microsoft.com/office/drawing/2014/main" id="{12C88359-974B-7979-A542-814B3E4BFEA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Why 454P chose Jamming as an attacking method?</a:t>
            </a:r>
            <a:endParaRPr lang="ko-KR" altLang="en-US">
              <a:solidFill>
                <a:schemeClr val="tx2"/>
              </a:solidFill>
            </a:endParaRPr>
          </a:p>
        </p:txBody>
      </p:sp>
      <p:sp>
        <p:nvSpPr>
          <p:cNvPr id="9" name="Title 1">
            <a:extLst>
              <a:ext uri="{FF2B5EF4-FFF2-40B4-BE49-F238E27FC236}">
                <a16:creationId xmlns:a16="http://schemas.microsoft.com/office/drawing/2014/main" id="{489914D6-B87D-839C-88DB-6CDE21C956D0}"/>
              </a:ext>
            </a:extLst>
          </p:cNvPr>
          <p:cNvSpPr txBox="1">
            <a:spLocks/>
          </p:cNvSpPr>
          <p:nvPr/>
        </p:nvSpPr>
        <p:spPr bwMode="blackWhite">
          <a:xfrm>
            <a:off x="683538" y="1382581"/>
            <a:ext cx="7954082"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buFont typeface="Arial"/>
              <a:buChar char="•"/>
            </a:pPr>
            <a:endParaRPr lang="en-US" sz="1800" i="0">
              <a:solidFill>
                <a:schemeClr val="accent2"/>
              </a:solidFill>
              <a:latin typeface="Franklin Gothic Medium"/>
            </a:endParaRPr>
          </a:p>
        </p:txBody>
      </p:sp>
      <p:sp>
        <p:nvSpPr>
          <p:cNvPr id="12" name="Title 1">
            <a:extLst>
              <a:ext uri="{FF2B5EF4-FFF2-40B4-BE49-F238E27FC236}">
                <a16:creationId xmlns:a16="http://schemas.microsoft.com/office/drawing/2014/main" id="{547CDE83-36CA-5AAA-800B-801ECB1DA463}"/>
              </a:ext>
            </a:extLst>
          </p:cNvPr>
          <p:cNvSpPr txBox="1">
            <a:spLocks/>
          </p:cNvSpPr>
          <p:nvPr/>
        </p:nvSpPr>
        <p:spPr bwMode="blackWhite">
          <a:xfrm>
            <a:off x="683537" y="1203556"/>
            <a:ext cx="8215734" cy="191129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buFont typeface="Arial,Sans-Serif"/>
              <a:buChar char="•"/>
            </a:pPr>
            <a:r>
              <a:rPr lang="en-US" sz="1800" i="0">
                <a:solidFill>
                  <a:schemeClr val="accent2"/>
                </a:solidFill>
                <a:latin typeface="Franklin Gothic Medium"/>
                <a:ea typeface="돋움"/>
              </a:rPr>
              <a:t>LoRa is based on the Chirp Spread Spectrum</a:t>
            </a:r>
            <a:endParaRPr lang="ko-KR" altLang="en-US" sz="1800" i="0">
              <a:latin typeface="Franklin Gothic Medium"/>
              <a:ea typeface="돋움"/>
            </a:endParaRPr>
          </a:p>
          <a:p>
            <a:pPr>
              <a:lnSpc>
                <a:spcPct val="100000"/>
              </a:lnSpc>
            </a:pPr>
            <a:r>
              <a:rPr lang="en-US" sz="1800" i="0">
                <a:solidFill>
                  <a:srgbClr val="FAF02A"/>
                </a:solidFill>
                <a:latin typeface="Franklin Gothic Medium"/>
                <a:ea typeface="돋움"/>
              </a:rPr>
              <a:t>➡ Attackers are able to exploit the chirp frequency to disrupt communication</a:t>
            </a:r>
            <a:endParaRPr lang="ko-KR" altLang="en-US" sz="1800" i="0">
              <a:latin typeface="Franklin Gothic Medium"/>
              <a:ea typeface="돋움"/>
            </a:endParaRPr>
          </a:p>
          <a:p>
            <a:pPr marL="285750" indent="-285750">
              <a:lnSpc>
                <a:spcPct val="100000"/>
              </a:lnSpc>
              <a:buFont typeface="Arial"/>
              <a:buChar char="•"/>
            </a:pPr>
            <a:endParaRPr lang="en-US" sz="1800" i="0">
              <a:latin typeface="Franklin Gothic Medium"/>
              <a:ea typeface="돋움"/>
            </a:endParaRPr>
          </a:p>
          <a:p>
            <a:pPr marL="285750" indent="-285750">
              <a:lnSpc>
                <a:spcPct val="100000"/>
              </a:lnSpc>
              <a:buFont typeface="Arial,Sans-Serif"/>
              <a:buChar char="•"/>
            </a:pPr>
            <a:r>
              <a:rPr lang="en-US" sz="1800" i="0">
                <a:solidFill>
                  <a:schemeClr val="accent3"/>
                </a:solidFill>
                <a:latin typeface="Franklin Gothic Medium"/>
                <a:ea typeface="돋움"/>
              </a:rPr>
              <a:t>LoRaWAN operates in predetermined frequencies band</a:t>
            </a:r>
          </a:p>
          <a:p>
            <a:pPr>
              <a:lnSpc>
                <a:spcPct val="100000"/>
              </a:lnSpc>
            </a:pPr>
            <a:r>
              <a:rPr lang="en-US" sz="1800" i="0">
                <a:solidFill>
                  <a:srgbClr val="FAF02A"/>
                </a:solidFill>
                <a:latin typeface="Franklin Gothic Medium"/>
                <a:ea typeface="돋움"/>
              </a:rPr>
              <a:t>➡ This weakness makes LoRa more vulnerable to Wideband jamming attacks</a:t>
            </a:r>
            <a:endParaRPr lang="en-US" sz="1800" i="0">
              <a:latin typeface="Franklin Gothic Medium"/>
              <a:ea typeface="돋움"/>
            </a:endParaRPr>
          </a:p>
          <a:p>
            <a:pPr marL="285750" indent="-285750">
              <a:lnSpc>
                <a:spcPct val="100000"/>
              </a:lnSpc>
              <a:buFont typeface="Arial"/>
              <a:buChar char="•"/>
            </a:pPr>
            <a:endParaRPr lang="en-US" sz="1800" i="0">
              <a:latin typeface="Franklin Gothic Medium"/>
              <a:ea typeface="돋움"/>
            </a:endParaRPr>
          </a:p>
          <a:p>
            <a:pPr marL="285750" indent="-285750">
              <a:buFont typeface="Arial"/>
              <a:buChar char="•"/>
            </a:pPr>
            <a:endParaRPr lang="en-US" sz="1800" i="0">
              <a:solidFill>
                <a:schemeClr val="accent2"/>
              </a:solidFill>
              <a:ea typeface="돋움"/>
            </a:endParaRPr>
          </a:p>
        </p:txBody>
      </p:sp>
      <p:pic>
        <p:nvPicPr>
          <p:cNvPr id="7" name="그림 7">
            <a:extLst>
              <a:ext uri="{FF2B5EF4-FFF2-40B4-BE49-F238E27FC236}">
                <a16:creationId xmlns:a16="http://schemas.microsoft.com/office/drawing/2014/main" id="{F174F008-FDE7-F3B0-61C6-71A33DF13C20}"/>
              </a:ext>
            </a:extLst>
          </p:cNvPr>
          <p:cNvPicPr>
            <a:picLocks noChangeAspect="1"/>
          </p:cNvPicPr>
          <p:nvPr/>
        </p:nvPicPr>
        <p:blipFill rotWithShape="1">
          <a:blip r:embed="rId3"/>
          <a:srcRect l="5778" t="5575" r="4380" b="4244"/>
          <a:stretch/>
        </p:blipFill>
        <p:spPr>
          <a:xfrm>
            <a:off x="2451905" y="2608794"/>
            <a:ext cx="4235842" cy="23352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16</a:t>
            </a:fld>
            <a:endParaRPr lang="en-US"/>
          </a:p>
        </p:txBody>
      </p:sp>
    </p:spTree>
    <p:extLst>
      <p:ext uri="{BB962C8B-B14F-4D97-AF65-F5344CB8AC3E}">
        <p14:creationId xmlns:p14="http://schemas.microsoft.com/office/powerpoint/2010/main" val="371439211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그림 30" descr="바닥, 실내, 건물이(가) 표시된 사진&#10;&#10;자동 생성된 설명">
            <a:extLst>
              <a:ext uri="{FF2B5EF4-FFF2-40B4-BE49-F238E27FC236}">
                <a16:creationId xmlns:a16="http://schemas.microsoft.com/office/drawing/2014/main" id="{839CB82A-F7C0-4A81-681D-E1C0EDE739EE}"/>
              </a:ext>
            </a:extLst>
          </p:cNvPr>
          <p:cNvPicPr>
            <a:picLocks noChangeAspect="1"/>
          </p:cNvPicPr>
          <p:nvPr/>
        </p:nvPicPr>
        <p:blipFill>
          <a:blip r:embed="rId3"/>
          <a:stretch>
            <a:fillRect/>
          </a:stretch>
        </p:blipFill>
        <p:spPr>
          <a:xfrm>
            <a:off x="1750522" y="1788336"/>
            <a:ext cx="1927335" cy="1450428"/>
          </a:xfrm>
          <a:prstGeom prst="rect">
            <a:avLst/>
          </a:prstGeom>
        </p:spPr>
      </p:pic>
      <p:pic>
        <p:nvPicPr>
          <p:cNvPr id="31" name="그림 31" descr="하늘, 잔디, 실외, 평야이(가) 표시된 사진&#10;&#10;자동 생성된 설명">
            <a:extLst>
              <a:ext uri="{FF2B5EF4-FFF2-40B4-BE49-F238E27FC236}">
                <a16:creationId xmlns:a16="http://schemas.microsoft.com/office/drawing/2014/main" id="{86A4A02C-CED4-D965-C17A-8709C9F89523}"/>
              </a:ext>
            </a:extLst>
          </p:cNvPr>
          <p:cNvPicPr>
            <a:picLocks noChangeAspect="1"/>
          </p:cNvPicPr>
          <p:nvPr/>
        </p:nvPicPr>
        <p:blipFill>
          <a:blip r:embed="rId4"/>
          <a:stretch>
            <a:fillRect/>
          </a:stretch>
        </p:blipFill>
        <p:spPr>
          <a:xfrm>
            <a:off x="5390596" y="1788336"/>
            <a:ext cx="1927335" cy="1454763"/>
          </a:xfrm>
          <a:prstGeom prst="rect">
            <a:avLst/>
          </a:prstGeom>
        </p:spPr>
      </p:pic>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3" name="Title 1">
            <a:extLst>
              <a:ext uri="{FF2B5EF4-FFF2-40B4-BE49-F238E27FC236}">
                <a16:creationId xmlns:a16="http://schemas.microsoft.com/office/drawing/2014/main" id="{A1C52273-7794-FBD8-DB0C-C1D815ECB774}"/>
              </a:ext>
            </a:extLst>
          </p:cNvPr>
          <p:cNvSpPr txBox="1">
            <a:spLocks/>
          </p:cNvSpPr>
          <p:nvPr/>
        </p:nvSpPr>
        <p:spPr bwMode="blackWhite">
          <a:xfrm>
            <a:off x="683536" y="409575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dirty="0">
                <a:solidFill>
                  <a:schemeClr val="accent2"/>
                </a:solidFill>
                <a:latin typeface="Franklin Gothic Medium"/>
              </a:rPr>
              <a:t>Measure network performance in urban environments or tree farms </a:t>
            </a:r>
          </a:p>
          <a:p>
            <a:pPr>
              <a:lnSpc>
                <a:spcPct val="100000"/>
              </a:lnSpc>
              <a:spcBef>
                <a:spcPts val="0"/>
              </a:spcBef>
            </a:pPr>
            <a:r>
              <a:rPr lang="en-US" sz="1800" i="0" dirty="0">
                <a:solidFill>
                  <a:srgbClr val="FAF02A"/>
                </a:solidFill>
                <a:latin typeface="Franklin Gothic Medium"/>
              </a:rPr>
              <a:t>➡ Few cases have analyzed how jamming affects the network in real-world</a:t>
            </a:r>
          </a:p>
          <a:p>
            <a:pPr>
              <a:lnSpc>
                <a:spcPct val="100000"/>
              </a:lnSpc>
              <a:spcBef>
                <a:spcPts val="0"/>
              </a:spcBef>
            </a:pPr>
            <a:endParaRPr lang="en-US" sz="1800" i="0" dirty="0">
              <a:solidFill>
                <a:schemeClr val="accent2"/>
              </a:solidFill>
            </a:endParaRPr>
          </a:p>
        </p:txBody>
      </p:sp>
      <p:sp>
        <p:nvSpPr>
          <p:cNvPr id="24" name="Title 1">
            <a:extLst>
              <a:ext uri="{FF2B5EF4-FFF2-40B4-BE49-F238E27FC236}">
                <a16:creationId xmlns:a16="http://schemas.microsoft.com/office/drawing/2014/main" id="{46F5C894-7A4A-391F-ACE7-EEDE5D670894}"/>
              </a:ext>
            </a:extLst>
          </p:cNvPr>
          <p:cNvSpPr txBox="1">
            <a:spLocks/>
          </p:cNvSpPr>
          <p:nvPr/>
        </p:nvSpPr>
        <p:spPr bwMode="blackWhite">
          <a:xfrm>
            <a:off x="683536" y="3746160"/>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Franklin Gothic Medium"/>
              </a:rPr>
              <a:t>Literature Review</a:t>
            </a:r>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564326" y="72106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989131" y="3802381"/>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Goal of 454P</a:t>
            </a:r>
          </a:p>
        </p:txBody>
      </p:sp>
      <p:sp>
        <p:nvSpPr>
          <p:cNvPr id="2" name="TextBox 1">
            <a:extLst>
              <a:ext uri="{FF2B5EF4-FFF2-40B4-BE49-F238E27FC236}">
                <a16:creationId xmlns:a16="http://schemas.microsoft.com/office/drawing/2014/main" id="{81A697D3-1E83-81BC-354B-31366FAC56FA}"/>
              </a:ext>
            </a:extLst>
          </p:cNvPr>
          <p:cNvSpPr txBox="1"/>
          <p:nvPr/>
        </p:nvSpPr>
        <p:spPr>
          <a:xfrm>
            <a:off x="3200400" y="2343150"/>
            <a:ext cx="4186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3" name="TextBox 2">
            <a:extLst>
              <a:ext uri="{FF2B5EF4-FFF2-40B4-BE49-F238E27FC236}">
                <a16:creationId xmlns:a16="http://schemas.microsoft.com/office/drawing/2014/main" id="{BEB9E15D-C580-B401-DA55-F831BA73B7B9}"/>
              </a:ext>
            </a:extLst>
          </p:cNvPr>
          <p:cNvSpPr txBox="1"/>
          <p:nvPr/>
        </p:nvSpPr>
        <p:spPr>
          <a:xfrm>
            <a:off x="555458" y="1282366"/>
            <a:ext cx="83880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a:solidFill>
                <a:schemeClr val="accent2"/>
              </a:solidFill>
              <a:ea typeface="돋움"/>
            </a:endParaRPr>
          </a:p>
        </p:txBody>
      </p:sp>
      <p:sp>
        <p:nvSpPr>
          <p:cNvPr id="18" name="Title 1">
            <a:extLst>
              <a:ext uri="{FF2B5EF4-FFF2-40B4-BE49-F238E27FC236}">
                <a16:creationId xmlns:a16="http://schemas.microsoft.com/office/drawing/2014/main" id="{54517803-8B39-2B7E-1615-79EEBA36D30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Objective</a:t>
            </a:r>
          </a:p>
        </p:txBody>
      </p:sp>
      <p:sp>
        <p:nvSpPr>
          <p:cNvPr id="21" name="Title 1">
            <a:extLst>
              <a:ext uri="{FF2B5EF4-FFF2-40B4-BE49-F238E27FC236}">
                <a16:creationId xmlns:a16="http://schemas.microsoft.com/office/drawing/2014/main" id="{5CC8FB04-1CDE-2346-A8BA-9E4CA0ADF42F}"/>
              </a:ext>
            </a:extLst>
          </p:cNvPr>
          <p:cNvSpPr txBox="1">
            <a:spLocks/>
          </p:cNvSpPr>
          <p:nvPr/>
        </p:nvSpPr>
        <p:spPr bwMode="blackWhite">
          <a:xfrm>
            <a:off x="683537" y="1203556"/>
            <a:ext cx="8179801" cy="5262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2"/>
                </a:solidFill>
                <a:latin typeface="Franklin Gothic Medium"/>
              </a:rPr>
              <a:t>Assess the network performance according to jamming by conducting experiment</a:t>
            </a:r>
          </a:p>
          <a:p>
            <a:endParaRPr lang="en-US" sz="1800" i="0">
              <a:solidFill>
                <a:srgbClr val="FFFFFF"/>
              </a:solidFill>
            </a:endParaRPr>
          </a:p>
        </p:txBody>
      </p:sp>
      <p:sp>
        <p:nvSpPr>
          <p:cNvPr id="25" name="Title 1">
            <a:extLst>
              <a:ext uri="{FF2B5EF4-FFF2-40B4-BE49-F238E27FC236}">
                <a16:creationId xmlns:a16="http://schemas.microsoft.com/office/drawing/2014/main" id="{AEEE9EA4-F775-5FAC-10C2-61C457C3D383}"/>
              </a:ext>
            </a:extLst>
          </p:cNvPr>
          <p:cNvSpPr txBox="1">
            <a:spLocks/>
          </p:cNvSpPr>
          <p:nvPr/>
        </p:nvSpPr>
        <p:spPr bwMode="blackWhite">
          <a:xfrm>
            <a:off x="5919504" y="3335564"/>
            <a:ext cx="8703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rgbClr val="DCDDE0"/>
                </a:solidFill>
                <a:latin typeface="Franklin Gothic Medium"/>
              </a:rPr>
              <a:t>Outdoor</a:t>
            </a:r>
            <a:endParaRPr lang="en-US" sz="1600" i="0">
              <a:solidFill>
                <a:srgbClr val="DCDDE0"/>
              </a:solidFill>
            </a:endParaRPr>
          </a:p>
        </p:txBody>
      </p:sp>
      <p:sp>
        <p:nvSpPr>
          <p:cNvPr id="26" name="Title 1">
            <a:extLst>
              <a:ext uri="{FF2B5EF4-FFF2-40B4-BE49-F238E27FC236}">
                <a16:creationId xmlns:a16="http://schemas.microsoft.com/office/drawing/2014/main" id="{26008668-FD76-BE9E-E330-3FA445A78594}"/>
              </a:ext>
            </a:extLst>
          </p:cNvPr>
          <p:cNvSpPr txBox="1">
            <a:spLocks/>
          </p:cNvSpPr>
          <p:nvPr/>
        </p:nvSpPr>
        <p:spPr bwMode="blackWhite">
          <a:xfrm>
            <a:off x="2361367" y="3333398"/>
            <a:ext cx="707079"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600" i="0">
                <a:solidFill>
                  <a:srgbClr val="DCDDE0"/>
                </a:solidFill>
                <a:latin typeface="Franklin Gothic Medium"/>
              </a:rPr>
              <a:t>Indoor</a:t>
            </a:r>
            <a:endParaRPr lang="en-US" sz="1600" i="0">
              <a:solidFill>
                <a:srgbClr val="DCDDE0"/>
              </a:solidFill>
            </a:endParaRPr>
          </a:p>
        </p:txBody>
      </p:sp>
      <p:grpSp>
        <p:nvGrpSpPr>
          <p:cNvPr id="8" name="그룹 28">
            <a:extLst>
              <a:ext uri="{FF2B5EF4-FFF2-40B4-BE49-F238E27FC236}">
                <a16:creationId xmlns:a16="http://schemas.microsoft.com/office/drawing/2014/main" id="{031A122D-8766-094F-4EE5-15E28B08560D}"/>
              </a:ext>
            </a:extLst>
          </p:cNvPr>
          <p:cNvGrpSpPr/>
          <p:nvPr/>
        </p:nvGrpSpPr>
        <p:grpSpPr>
          <a:xfrm>
            <a:off x="468261" y="753484"/>
            <a:ext cx="8226838" cy="3925999"/>
            <a:chOff x="385174" y="3438894"/>
            <a:chExt cx="8226838" cy="3925999"/>
          </a:xfrm>
        </p:grpSpPr>
        <p:sp>
          <p:nvSpPr>
            <p:cNvPr id="9" name="직사각형 10">
              <a:extLst>
                <a:ext uri="{FF2B5EF4-FFF2-40B4-BE49-F238E27FC236}">
                  <a16:creationId xmlns:a16="http://schemas.microsoft.com/office/drawing/2014/main" id="{58E7204D-9CF9-F2B4-94FE-F6BD682AD852}"/>
                </a:ext>
              </a:extLst>
            </p:cNvPr>
            <p:cNvSpPr/>
            <p:nvPr/>
          </p:nvSpPr>
          <p:spPr>
            <a:xfrm>
              <a:off x="385174" y="3438894"/>
              <a:ext cx="8226838" cy="3925999"/>
            </a:xfrm>
            <a:prstGeom prst="rect">
              <a:avLst/>
            </a:prstGeom>
            <a:solidFill>
              <a:srgbClr val="D9D9D9">
                <a:alpha val="9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0A6F02B-372D-355D-D0A1-E51BB569216D}"/>
                </a:ext>
              </a:extLst>
            </p:cNvPr>
            <p:cNvSpPr txBox="1"/>
            <p:nvPr/>
          </p:nvSpPr>
          <p:spPr>
            <a:xfrm>
              <a:off x="815081" y="4746779"/>
              <a:ext cx="74154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200">
                  <a:solidFill>
                    <a:srgbClr val="C00000"/>
                  </a:solidFill>
                  <a:latin typeface="Franklin Gothic Medium"/>
                  <a:ea typeface="돋움"/>
                </a:rPr>
                <a:t>Evaluate the performance of </a:t>
              </a:r>
              <a:r>
                <a:rPr lang="en-US" altLang="ko-KR" sz="2200" err="1">
                  <a:solidFill>
                    <a:srgbClr val="C00000"/>
                  </a:solidFill>
                  <a:latin typeface="Franklin Gothic Medium"/>
                  <a:ea typeface="돋움"/>
                </a:rPr>
                <a:t>LoRaWAN</a:t>
              </a:r>
              <a:r>
                <a:rPr lang="en-US" altLang="ko-KR" sz="2200">
                  <a:solidFill>
                    <a:srgbClr val="C00000"/>
                  </a:solidFill>
                  <a:latin typeface="Franklin Gothic Medium"/>
                  <a:ea typeface="돋움"/>
                </a:rPr>
                <a:t> against </a:t>
              </a:r>
              <a:endParaRPr lang="ko-KR" altLang="en-US" sz="2200">
                <a:latin typeface="Franklin Gothic Medium"/>
                <a:ea typeface="돋움"/>
              </a:endParaRPr>
            </a:p>
            <a:p>
              <a:pPr algn="ctr"/>
              <a:r>
                <a:rPr lang="en-US" altLang="ko-KR" sz="2200">
                  <a:solidFill>
                    <a:srgbClr val="C00000"/>
                  </a:solidFill>
                  <a:latin typeface="Franklin Gothic Medium"/>
                  <a:ea typeface="돋움"/>
                </a:rPr>
                <a:t>intentional and unintentional Denial of </a:t>
              </a:r>
              <a:r>
                <a:rPr lang="en-US" altLang="ko-KR" sz="2200" b="1">
                  <a:solidFill>
                    <a:srgbClr val="C00000"/>
                  </a:solidFill>
                  <a:latin typeface="Franklin Gothic Medium"/>
                  <a:ea typeface="돋움"/>
                </a:rPr>
                <a:t>Service</a:t>
              </a:r>
              <a:r>
                <a:rPr lang="en-US" altLang="ko-KR" sz="2200">
                  <a:solidFill>
                    <a:srgbClr val="C00000"/>
                  </a:solidFill>
                  <a:latin typeface="Franklin Gothic Medium"/>
                  <a:ea typeface="돋움"/>
                </a:rPr>
                <a:t> (DoS) attacks</a:t>
              </a:r>
              <a:endParaRPr lang="en-US" sz="2200">
                <a:latin typeface="Franklin Gothic Medium"/>
              </a:endParaRPr>
            </a:p>
          </p:txBody>
        </p:sp>
      </p:gr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4032725037"/>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337" b="-33851"/>
          <a:stretch/>
        </p:blipFill>
        <p:spPr>
          <a:xfrm>
            <a:off x="1794008" y="4554224"/>
            <a:ext cx="1442111"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18</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9" name="Title">
            <a:extLst>
              <a:ext uri="{FF2B5EF4-FFF2-40B4-BE49-F238E27FC236}">
                <a16:creationId xmlns:a16="http://schemas.microsoft.com/office/drawing/2014/main" id="{C8B3C546-BFFA-18C8-3C9E-E3BD6D6698B1}"/>
              </a:ext>
            </a:extLst>
          </p:cNvPr>
          <p:cNvSpPr txBox="1">
            <a:spLocks/>
          </p:cNvSpPr>
          <p:nvPr/>
        </p:nvSpPr>
        <p:spPr bwMode="blackWhite">
          <a:xfrm>
            <a:off x="1067134" y="1667129"/>
            <a:ext cx="6925964" cy="1790754"/>
          </a:xfrm>
          <a:prstGeom prst="rect">
            <a:avLst/>
          </a:prstGeom>
          <a:noFill/>
          <a:ln w="38100" cap="sq">
            <a:noFill/>
            <a:miter lim="800000"/>
          </a:ln>
        </p:spPr>
        <p:txBody>
          <a:bodyPr vert="horz" wrap="square" lIns="0" tIns="0" rIns="0" bIns="0" rtlCol="0" anchor="t" anchorCtr="0">
            <a:spAutoFit/>
          </a:bodyPr>
          <a:lstStyle>
            <a:lvl1pPr algn="ctr" defTabSz="685800" rtl="0" eaLnBrk="1" latinLnBrk="0" hangingPunct="1">
              <a:lnSpc>
                <a:spcPct val="90000"/>
              </a:lnSpc>
              <a:spcBef>
                <a:spcPct val="0"/>
              </a:spcBef>
              <a:buNone/>
              <a:defRPr sz="6450" b="0" i="0" kern="1200" cap="none" spc="0" baseline="0">
                <a:solidFill>
                  <a:schemeClr val="accent2"/>
                </a:solidFill>
                <a:latin typeface="United Sans Rg Md" pitchFamily="50" charset="0"/>
                <a:ea typeface="+mj-ea"/>
                <a:cs typeface="+mj-cs"/>
              </a:defRPr>
            </a:lvl1pPr>
          </a:lstStyle>
          <a:p>
            <a:pPr algn="l"/>
            <a:r>
              <a:rPr lang="en-US" altLang="ko-KR" i="1">
                <a:solidFill>
                  <a:schemeClr val="bg1"/>
                </a:solidFill>
                <a:latin typeface="Franklin Gothic Demi Cond"/>
              </a:rPr>
              <a:t>Experiment Architecture</a:t>
            </a:r>
          </a:p>
        </p:txBody>
      </p:sp>
    </p:spTree>
    <p:extLst>
      <p:ext uri="{BB962C8B-B14F-4D97-AF65-F5344CB8AC3E}">
        <p14:creationId xmlns:p14="http://schemas.microsoft.com/office/powerpoint/2010/main" val="3653948339"/>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Experiment Environment</a:t>
            </a:r>
            <a:endParaRPr lang="en-US" i="0">
              <a:ea typeface="돋움"/>
            </a:endParaRP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8" name="그림 8" descr="잔디, 하늘, 실외, 평야이(가) 표시된 사진&#10;&#10;자동 생성된 설명">
            <a:extLst>
              <a:ext uri="{FF2B5EF4-FFF2-40B4-BE49-F238E27FC236}">
                <a16:creationId xmlns:a16="http://schemas.microsoft.com/office/drawing/2014/main" id="{26B86984-4B4C-CC7D-4CC3-5B480B9B35E0}"/>
              </a:ext>
            </a:extLst>
          </p:cNvPr>
          <p:cNvPicPr>
            <a:picLocks noChangeAspect="1"/>
          </p:cNvPicPr>
          <p:nvPr/>
        </p:nvPicPr>
        <p:blipFill>
          <a:blip r:embed="rId3"/>
          <a:stretch>
            <a:fillRect/>
          </a:stretch>
        </p:blipFill>
        <p:spPr>
          <a:xfrm>
            <a:off x="4886925" y="1219535"/>
            <a:ext cx="3822255" cy="2880278"/>
          </a:xfrm>
          <a:prstGeom prst="rect">
            <a:avLst/>
          </a:prstGeom>
        </p:spPr>
      </p:pic>
      <p:pic>
        <p:nvPicPr>
          <p:cNvPr id="9" name="그림 9" descr="텍스트, 실내, 사람이(가) 표시된 사진&#10;&#10;자동 생성된 설명">
            <a:extLst>
              <a:ext uri="{FF2B5EF4-FFF2-40B4-BE49-F238E27FC236}">
                <a16:creationId xmlns:a16="http://schemas.microsoft.com/office/drawing/2014/main" id="{10511925-13B1-376F-F076-87FDD0B5B447}"/>
              </a:ext>
            </a:extLst>
          </p:cNvPr>
          <p:cNvPicPr>
            <a:picLocks noChangeAspect="1"/>
          </p:cNvPicPr>
          <p:nvPr/>
        </p:nvPicPr>
        <p:blipFill>
          <a:blip r:embed="rId4"/>
          <a:stretch>
            <a:fillRect/>
          </a:stretch>
        </p:blipFill>
        <p:spPr>
          <a:xfrm>
            <a:off x="414837" y="1220713"/>
            <a:ext cx="4317821" cy="2877919"/>
          </a:xfrm>
          <a:prstGeom prst="rect">
            <a:avLst/>
          </a:prstGeom>
        </p:spPr>
      </p:pic>
      <p:sp>
        <p:nvSpPr>
          <p:cNvPr id="11" name="Title 1">
            <a:extLst>
              <a:ext uri="{FF2B5EF4-FFF2-40B4-BE49-F238E27FC236}">
                <a16:creationId xmlns:a16="http://schemas.microsoft.com/office/drawing/2014/main" id="{ECCCCCE8-4300-42A2-8603-45787E8B076F}"/>
              </a:ext>
            </a:extLst>
          </p:cNvPr>
          <p:cNvSpPr txBox="1">
            <a:spLocks/>
          </p:cNvSpPr>
          <p:nvPr/>
        </p:nvSpPr>
        <p:spPr bwMode="blackWhite">
          <a:xfrm>
            <a:off x="1126374" y="4473539"/>
            <a:ext cx="3156368"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Indoor (Hospital)</a:t>
            </a:r>
            <a:endParaRPr lang="ko-KR" altLang="en-US" sz="2000" i="0" dirty="0">
              <a:solidFill>
                <a:schemeClr val="accent2">
                  <a:lumMod val="95000"/>
                </a:schemeClr>
              </a:solidFill>
              <a:latin typeface="Franklin Gothic Medium"/>
              <a:ea typeface="돋움"/>
            </a:endParaRPr>
          </a:p>
        </p:txBody>
      </p:sp>
      <p:sp>
        <p:nvSpPr>
          <p:cNvPr id="12" name="Title 1">
            <a:extLst>
              <a:ext uri="{FF2B5EF4-FFF2-40B4-BE49-F238E27FC236}">
                <a16:creationId xmlns:a16="http://schemas.microsoft.com/office/drawing/2014/main" id="{F144AB34-4A5D-3413-8793-323E402EDA17}"/>
              </a:ext>
            </a:extLst>
          </p:cNvPr>
          <p:cNvSpPr txBox="1">
            <a:spLocks/>
          </p:cNvSpPr>
          <p:nvPr/>
        </p:nvSpPr>
        <p:spPr bwMode="blackWhite">
          <a:xfrm>
            <a:off x="5187741" y="4459706"/>
            <a:ext cx="3611969"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Outdoor (Farm)</a:t>
            </a:r>
            <a:endParaRPr lang="ko-KR" altLang="en-US" sz="2000" i="0" dirty="0">
              <a:solidFill>
                <a:schemeClr val="accent2">
                  <a:lumMod val="95000"/>
                </a:schemeClr>
              </a:solidFill>
              <a:latin typeface="Franklin Gothic Medium"/>
              <a:ea typeface="돋움"/>
            </a:endParaRPr>
          </a:p>
        </p:txBody>
      </p:sp>
      <p:sp>
        <p:nvSpPr>
          <p:cNvPr id="2" name="화살표: 오른쪽 1">
            <a:extLst>
              <a:ext uri="{FF2B5EF4-FFF2-40B4-BE49-F238E27FC236}">
                <a16:creationId xmlns:a16="http://schemas.microsoft.com/office/drawing/2014/main" id="{AB6CD952-F437-5243-B950-4413CBE24CFE}"/>
              </a:ext>
            </a:extLst>
          </p:cNvPr>
          <p:cNvSpPr/>
          <p:nvPr/>
        </p:nvSpPr>
        <p:spPr>
          <a:xfrm>
            <a:off x="1320750" y="4526876"/>
            <a:ext cx="279582" cy="197352"/>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ea typeface="돋움"/>
            </a:endParaRPr>
          </a:p>
          <a:p>
            <a:pPr algn="ctr"/>
            <a:endParaRPr lang="ko-KR"/>
          </a:p>
        </p:txBody>
      </p:sp>
      <p:sp>
        <p:nvSpPr>
          <p:cNvPr id="3" name="화살표: 오른쪽 2">
            <a:extLst>
              <a:ext uri="{FF2B5EF4-FFF2-40B4-BE49-F238E27FC236}">
                <a16:creationId xmlns:a16="http://schemas.microsoft.com/office/drawing/2014/main" id="{1B2CB132-565A-6533-FAD1-8F8293C89747}"/>
              </a:ext>
            </a:extLst>
          </p:cNvPr>
          <p:cNvSpPr/>
          <p:nvPr/>
        </p:nvSpPr>
        <p:spPr>
          <a:xfrm>
            <a:off x="5678175" y="4526876"/>
            <a:ext cx="279582" cy="197352"/>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ea typeface="돋움"/>
            </a:endParaRPr>
          </a:p>
          <a:p>
            <a:pPr algn="ctr"/>
            <a:endParaRPr lang="ko-K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7" name="TextBox 6">
            <a:extLst>
              <a:ext uri="{FF2B5EF4-FFF2-40B4-BE49-F238E27FC236}">
                <a16:creationId xmlns:a16="http://schemas.microsoft.com/office/drawing/2014/main" id="{654E828E-A177-6CB3-7F76-FE83F35466E9}"/>
              </a:ext>
            </a:extLst>
          </p:cNvPr>
          <p:cNvSpPr txBox="1"/>
          <p:nvPr/>
        </p:nvSpPr>
        <p:spPr>
          <a:xfrm>
            <a:off x="1007502" y="4143026"/>
            <a:ext cx="2478117" cy="400110"/>
          </a:xfrm>
          <a:prstGeom prst="rect">
            <a:avLst/>
          </a:prstGeom>
          <a:noFill/>
        </p:spPr>
        <p:txBody>
          <a:bodyPr wrap="square">
            <a:spAutoFit/>
          </a:bodyPr>
          <a:lstStyle/>
          <a:p>
            <a:pPr algn="ctr">
              <a:lnSpc>
                <a:spcPct val="100000"/>
              </a:lnSpc>
              <a:spcBef>
                <a:spcPts val="0"/>
              </a:spcBef>
            </a:pPr>
            <a:r>
              <a:rPr lang="en" sz="2000" i="0" dirty="0">
                <a:solidFill>
                  <a:schemeClr val="accent2">
                    <a:lumMod val="95000"/>
                  </a:schemeClr>
                </a:solidFill>
                <a:latin typeface="Franklin Gothic Medium"/>
              </a:rPr>
              <a:t>Medical </a:t>
            </a:r>
            <a:r>
              <a:rPr lang="en" altLang="ko-KR" sz="2000" i="0" dirty="0">
                <a:solidFill>
                  <a:schemeClr val="accent2">
                    <a:lumMod val="95000"/>
                  </a:schemeClr>
                </a:solidFill>
                <a:latin typeface="Franklin Gothic Medium"/>
                <a:ea typeface="돋움"/>
              </a:rPr>
              <a:t>Industry</a:t>
            </a:r>
            <a:endParaRPr lang="ko-KR" altLang="en-US" sz="2000" i="0" dirty="0">
              <a:solidFill>
                <a:schemeClr val="accent2">
                  <a:lumMod val="95000"/>
                </a:schemeClr>
              </a:solidFill>
              <a:latin typeface="Franklin Gothic Medium"/>
              <a:ea typeface="돋움"/>
            </a:endParaRPr>
          </a:p>
        </p:txBody>
      </p:sp>
      <p:sp>
        <p:nvSpPr>
          <p:cNvPr id="16" name="TextBox 15">
            <a:extLst>
              <a:ext uri="{FF2B5EF4-FFF2-40B4-BE49-F238E27FC236}">
                <a16:creationId xmlns:a16="http://schemas.microsoft.com/office/drawing/2014/main" id="{E1002F98-72DF-6674-EF44-D1D890FFB21E}"/>
              </a:ext>
            </a:extLst>
          </p:cNvPr>
          <p:cNvSpPr txBox="1"/>
          <p:nvPr/>
        </p:nvSpPr>
        <p:spPr>
          <a:xfrm>
            <a:off x="5051405" y="4143026"/>
            <a:ext cx="3493294" cy="400110"/>
          </a:xfrm>
          <a:prstGeom prst="rect">
            <a:avLst/>
          </a:prstGeom>
          <a:noFill/>
        </p:spPr>
        <p:txBody>
          <a:bodyPr wrap="square">
            <a:spAutoFit/>
          </a:bodyPr>
          <a:lstStyle/>
          <a:p>
            <a:pPr algn="ctr">
              <a:lnSpc>
                <a:spcPct val="100000"/>
              </a:lnSpc>
              <a:spcBef>
                <a:spcPts val="0"/>
              </a:spcBef>
            </a:pPr>
            <a:r>
              <a:rPr lang="en" sz="2000" i="0" dirty="0">
                <a:solidFill>
                  <a:schemeClr val="accent2">
                    <a:lumMod val="95000"/>
                  </a:schemeClr>
                </a:solidFill>
                <a:latin typeface="Franklin Gothic Medium"/>
              </a:rPr>
              <a:t>Agricultural Industry</a:t>
            </a:r>
            <a:endParaRPr lang="ko-KR" altLang="en-US" sz="2000" i="0" dirty="0">
              <a:solidFill>
                <a:schemeClr val="accent2">
                  <a:lumMod val="95000"/>
                </a:schemeClr>
              </a:solidFill>
              <a:latin typeface="Franklin Gothic Medium"/>
              <a:ea typeface="돋움"/>
            </a:endParaRPr>
          </a:p>
        </p:txBody>
      </p:sp>
    </p:spTree>
    <p:extLst>
      <p:ext uri="{BB962C8B-B14F-4D97-AF65-F5344CB8AC3E}">
        <p14:creationId xmlns:p14="http://schemas.microsoft.com/office/powerpoint/2010/main" val="558497452"/>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47B6741-043F-671B-35D9-EA33046F720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4845"/>
            <a:ext cx="7790797" cy="276999"/>
          </a:xfrm>
        </p:spPr>
        <p:txBody>
          <a:bodyPr/>
          <a:lstStyle/>
          <a:p>
            <a:r>
              <a:rPr lang="en-US" sz="2000" i="0">
                <a:latin typeface="+mj-lt"/>
              </a:rPr>
              <a:t>Team Members</a:t>
            </a:r>
            <a:r>
              <a:rPr lang="ko-KR" altLang="en-US" sz="2000" i="0">
                <a:latin typeface="+mj-lt"/>
              </a:rPr>
              <a:t> </a:t>
            </a:r>
            <a:r>
              <a:rPr lang="en-US" altLang="ko-KR" sz="2000" i="0">
                <a:latin typeface="+mj-lt"/>
              </a:rPr>
              <a:t>(454P)</a:t>
            </a:r>
            <a:endParaRPr lang="en-US" sz="2000" i="0">
              <a:latin typeface="+mj-lt"/>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26" name="직사각형 25">
            <a:extLst>
              <a:ext uri="{FF2B5EF4-FFF2-40B4-BE49-F238E27FC236}">
                <a16:creationId xmlns:a16="http://schemas.microsoft.com/office/drawing/2014/main" id="{91FB8B95-85A4-D406-7062-B52F915E4F80}"/>
              </a:ext>
            </a:extLst>
          </p:cNvPr>
          <p:cNvSpPr/>
          <p:nvPr/>
        </p:nvSpPr>
        <p:spPr>
          <a:xfrm>
            <a:off x="75650" y="0"/>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8" name="직사각형 27">
            <a:extLst>
              <a:ext uri="{FF2B5EF4-FFF2-40B4-BE49-F238E27FC236}">
                <a16:creationId xmlns:a16="http://schemas.microsoft.com/office/drawing/2014/main" id="{37EA799C-D38B-5025-92DA-5093E31B409E}"/>
              </a:ext>
            </a:extLst>
          </p:cNvPr>
          <p:cNvSpPr/>
          <p:nvPr/>
        </p:nvSpPr>
        <p:spPr>
          <a:xfrm>
            <a:off x="8756691" y="717804"/>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9" name="직사각형 28">
            <a:extLst>
              <a:ext uri="{FF2B5EF4-FFF2-40B4-BE49-F238E27FC236}">
                <a16:creationId xmlns:a16="http://schemas.microsoft.com/office/drawing/2014/main" id="{E561926A-7FC4-83C0-9E33-341E6771B9ED}"/>
              </a:ext>
            </a:extLst>
          </p:cNvPr>
          <p:cNvSpPr/>
          <p:nvPr/>
        </p:nvSpPr>
        <p:spPr>
          <a:xfrm>
            <a:off x="7988977" y="4077957"/>
            <a:ext cx="296133" cy="1066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grpSp>
        <p:nvGrpSpPr>
          <p:cNvPr id="24" name="그룹 23">
            <a:extLst>
              <a:ext uri="{FF2B5EF4-FFF2-40B4-BE49-F238E27FC236}">
                <a16:creationId xmlns:a16="http://schemas.microsoft.com/office/drawing/2014/main" id="{C42CDD23-7370-250F-D66A-FC32EDAF63D7}"/>
              </a:ext>
            </a:extLst>
          </p:cNvPr>
          <p:cNvGrpSpPr/>
          <p:nvPr/>
        </p:nvGrpSpPr>
        <p:grpSpPr>
          <a:xfrm>
            <a:off x="344395" y="1029231"/>
            <a:ext cx="8107738" cy="3735766"/>
            <a:chOff x="403834" y="956079"/>
            <a:chExt cx="8107738" cy="3735766"/>
          </a:xfrm>
        </p:grpSpPr>
        <p:grpSp>
          <p:nvGrpSpPr>
            <p:cNvPr id="22" name="그룹 21">
              <a:extLst>
                <a:ext uri="{FF2B5EF4-FFF2-40B4-BE49-F238E27FC236}">
                  <a16:creationId xmlns:a16="http://schemas.microsoft.com/office/drawing/2014/main" id="{367632C8-2F13-846F-D0CD-733EF5722333}"/>
                </a:ext>
              </a:extLst>
            </p:cNvPr>
            <p:cNvGrpSpPr/>
            <p:nvPr/>
          </p:nvGrpSpPr>
          <p:grpSpPr>
            <a:xfrm>
              <a:off x="6300645" y="3015296"/>
              <a:ext cx="1973609" cy="1674630"/>
              <a:chOff x="6680401" y="3015296"/>
              <a:chExt cx="1973609" cy="1674630"/>
            </a:xfrm>
          </p:grpSpPr>
          <p:sp>
            <p:nvSpPr>
              <p:cNvPr id="7" name="부제목 9">
                <a:extLst>
                  <a:ext uri="{FF2B5EF4-FFF2-40B4-BE49-F238E27FC236}">
                    <a16:creationId xmlns:a16="http://schemas.microsoft.com/office/drawing/2014/main" id="{9111BDD0-3FF7-05D1-6EA3-7D25DF9F36AA}"/>
                  </a:ext>
                </a:extLst>
              </p:cNvPr>
              <p:cNvSpPr txBox="1">
                <a:spLocks/>
              </p:cNvSpPr>
              <p:nvPr/>
            </p:nvSpPr>
            <p:spPr>
              <a:xfrm>
                <a:off x="6680401"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a:solidFill>
                      <a:schemeClr val="tx2"/>
                    </a:solidFill>
                    <a:latin typeface="Franklin Gothic Demi Cond"/>
                  </a:rPr>
                  <a:t>Jerry Lee</a:t>
                </a:r>
              </a:p>
              <a:p>
                <a:pPr algn="ctr">
                  <a:spcBef>
                    <a:spcPts val="200"/>
                  </a:spcBef>
                </a:pPr>
                <a:r>
                  <a:rPr lang="en-US" sz="1000">
                    <a:solidFill>
                      <a:schemeClr val="accent2">
                        <a:lumMod val="95000"/>
                      </a:schemeClr>
                    </a:solidFill>
                    <a:latin typeface="Franklin Gothic Demi Cond"/>
                  </a:rPr>
                  <a:t>Purdue University</a:t>
                </a:r>
              </a:p>
              <a:p>
                <a:pPr algn="ctr">
                  <a:spcBef>
                    <a:spcPts val="200"/>
                  </a:spcBef>
                </a:pPr>
                <a:r>
                  <a:rPr lang="en-US" sz="1000">
                    <a:solidFill>
                      <a:schemeClr val="accent2">
                        <a:lumMod val="95000"/>
                      </a:schemeClr>
                    </a:solidFill>
                    <a:latin typeface="Franklin Gothic Demi Cond"/>
                  </a:rPr>
                  <a:t>lee3245@purdue.edu</a:t>
                </a:r>
              </a:p>
            </p:txBody>
          </p:sp>
          <p:pic>
            <p:nvPicPr>
              <p:cNvPr id="19" name="그림 18" descr="텍스트, 사람, 실내이(가) 표시된 사진&#10;&#10;자동 생성된 설명">
                <a:extLst>
                  <a:ext uri="{FF2B5EF4-FFF2-40B4-BE49-F238E27FC236}">
                    <a16:creationId xmlns:a16="http://schemas.microsoft.com/office/drawing/2014/main" id="{19B2067D-FE9B-03AB-F9C5-118D8B4FFD46}"/>
                  </a:ext>
                </a:extLst>
              </p:cNvPr>
              <p:cNvPicPr>
                <a:picLocks noChangeAspect="1"/>
              </p:cNvPicPr>
              <p:nvPr/>
            </p:nvPicPr>
            <p:blipFill rotWithShape="1">
              <a:blip r:embed="rId3"/>
              <a:srcRect t="12509" b="12509"/>
              <a:stretch/>
            </p:blipFill>
            <p:spPr>
              <a:xfrm>
                <a:off x="7181205" y="3015296"/>
                <a:ext cx="972000" cy="972000"/>
              </a:xfrm>
              <a:prstGeom prst="rect">
                <a:avLst/>
              </a:prstGeom>
            </p:spPr>
          </p:pic>
        </p:grpSp>
        <p:grpSp>
          <p:nvGrpSpPr>
            <p:cNvPr id="13" name="그룹 12">
              <a:extLst>
                <a:ext uri="{FF2B5EF4-FFF2-40B4-BE49-F238E27FC236}">
                  <a16:creationId xmlns:a16="http://schemas.microsoft.com/office/drawing/2014/main" id="{5526C326-8507-C52D-ABC2-C67FDBFAA05D}"/>
                </a:ext>
              </a:extLst>
            </p:cNvPr>
            <p:cNvGrpSpPr/>
            <p:nvPr/>
          </p:nvGrpSpPr>
          <p:grpSpPr>
            <a:xfrm>
              <a:off x="3528179" y="3015296"/>
              <a:ext cx="1973609" cy="1674630"/>
              <a:chOff x="2620163" y="3015296"/>
              <a:chExt cx="1973609" cy="1674630"/>
            </a:xfrm>
          </p:grpSpPr>
          <p:sp>
            <p:nvSpPr>
              <p:cNvPr id="14" name="부제목 9">
                <a:extLst>
                  <a:ext uri="{FF2B5EF4-FFF2-40B4-BE49-F238E27FC236}">
                    <a16:creationId xmlns:a16="http://schemas.microsoft.com/office/drawing/2014/main" id="{716C4686-FD15-99D1-F5A8-7C00D11E6E7A}"/>
                  </a:ext>
                </a:extLst>
              </p:cNvPr>
              <p:cNvSpPr txBox="1">
                <a:spLocks/>
              </p:cNvSpPr>
              <p:nvPr/>
            </p:nvSpPr>
            <p:spPr>
              <a:xfrm>
                <a:off x="2620163"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err="1">
                    <a:solidFill>
                      <a:schemeClr val="tx2"/>
                    </a:solidFill>
                    <a:latin typeface="Franklin Gothic Demi Cond"/>
                  </a:rPr>
                  <a:t>Yuseon</a:t>
                </a:r>
                <a:r>
                  <a:rPr lang="en-US" sz="1400">
                    <a:solidFill>
                      <a:schemeClr val="tx2"/>
                    </a:solidFill>
                    <a:latin typeface="Franklin Gothic Demi Cond"/>
                  </a:rPr>
                  <a:t> Choi</a:t>
                </a:r>
              </a:p>
              <a:p>
                <a:pPr algn="ctr">
                  <a:spcBef>
                    <a:spcPts val="200"/>
                  </a:spcBef>
                </a:pPr>
                <a:r>
                  <a:rPr lang="en-US" altLang="ko-Kore-KR" sz="1000">
                    <a:solidFill>
                      <a:schemeClr val="accent2">
                        <a:lumMod val="95000"/>
                      </a:schemeClr>
                    </a:solidFill>
                  </a:rPr>
                  <a:t>Chonnam National University</a:t>
                </a:r>
              </a:p>
              <a:p>
                <a:pPr algn="ctr">
                  <a:spcBef>
                    <a:spcPts val="200"/>
                  </a:spcBef>
                </a:pPr>
                <a:r>
                  <a:rPr lang="en" altLang="ko-Kore-KR" sz="1000">
                    <a:solidFill>
                      <a:schemeClr val="accent2">
                        <a:lumMod val="95000"/>
                      </a:schemeClr>
                    </a:solidFill>
                  </a:rPr>
                  <a:t>181133@jnu.ac.kr</a:t>
                </a:r>
                <a:endParaRPr lang="en-US" altLang="ko-Kore-KR" sz="1000">
                  <a:solidFill>
                    <a:schemeClr val="accent2">
                      <a:lumMod val="95000"/>
                    </a:schemeClr>
                  </a:solidFill>
                </a:endParaRPr>
              </a:p>
            </p:txBody>
          </p:sp>
          <p:pic>
            <p:nvPicPr>
              <p:cNvPr id="27" name="그림 26" descr="실외, 사람, 도시이(가) 표시된 사진&#10;&#10;자동 생성된 설명">
                <a:extLst>
                  <a:ext uri="{FF2B5EF4-FFF2-40B4-BE49-F238E27FC236}">
                    <a16:creationId xmlns:a16="http://schemas.microsoft.com/office/drawing/2014/main" id="{61B411FF-17EB-6C20-C8FF-8908C71523C1}"/>
                  </a:ext>
                </a:extLst>
              </p:cNvPr>
              <p:cNvPicPr>
                <a:picLocks noChangeAspect="1"/>
              </p:cNvPicPr>
              <p:nvPr/>
            </p:nvPicPr>
            <p:blipFill rotWithShape="1">
              <a:blip r:embed="rId4"/>
              <a:srcRect l="14" t="19938" r="30995" b="28318"/>
              <a:stretch/>
            </p:blipFill>
            <p:spPr>
              <a:xfrm>
                <a:off x="3120967" y="3015296"/>
                <a:ext cx="972000" cy="972000"/>
              </a:xfrm>
              <a:prstGeom prst="rect">
                <a:avLst/>
              </a:prstGeom>
            </p:spPr>
          </p:pic>
        </p:grpSp>
        <p:grpSp>
          <p:nvGrpSpPr>
            <p:cNvPr id="21" name="그룹 20">
              <a:extLst>
                <a:ext uri="{FF2B5EF4-FFF2-40B4-BE49-F238E27FC236}">
                  <a16:creationId xmlns:a16="http://schemas.microsoft.com/office/drawing/2014/main" id="{C829859A-0DB3-194F-1D43-BED04056FBDC}"/>
                </a:ext>
              </a:extLst>
            </p:cNvPr>
            <p:cNvGrpSpPr/>
            <p:nvPr/>
          </p:nvGrpSpPr>
          <p:grpSpPr>
            <a:xfrm>
              <a:off x="466795" y="3017215"/>
              <a:ext cx="2506363" cy="1674630"/>
              <a:chOff x="384951" y="3015296"/>
              <a:chExt cx="2506363" cy="1674630"/>
            </a:xfrm>
          </p:grpSpPr>
          <p:sp>
            <p:nvSpPr>
              <p:cNvPr id="16" name="부제목 9">
                <a:extLst>
                  <a:ext uri="{FF2B5EF4-FFF2-40B4-BE49-F238E27FC236}">
                    <a16:creationId xmlns:a16="http://schemas.microsoft.com/office/drawing/2014/main" id="{DC5FE7D4-5E99-F02F-5FE1-931F2B1BB411}"/>
                  </a:ext>
                </a:extLst>
              </p:cNvPr>
              <p:cNvSpPr txBox="1">
                <a:spLocks/>
              </p:cNvSpPr>
              <p:nvPr/>
            </p:nvSpPr>
            <p:spPr>
              <a:xfrm>
                <a:off x="384951" y="4115410"/>
                <a:ext cx="2506363"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Minju</a:t>
                </a:r>
                <a:r>
                  <a:rPr lang="en-US" altLang="ko-Kore-KR" sz="1400">
                    <a:solidFill>
                      <a:schemeClr val="tx2"/>
                    </a:solidFill>
                  </a:rPr>
                  <a:t> Ro</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romj98@cau.ac.kr</a:t>
                </a:r>
                <a:endParaRPr lang="en-US" altLang="ko-Kore-KR" sz="1000">
                  <a:solidFill>
                    <a:schemeClr val="accent2">
                      <a:lumMod val="95000"/>
                    </a:schemeClr>
                  </a:solidFill>
                </a:endParaRPr>
              </a:p>
            </p:txBody>
          </p:sp>
          <p:pic>
            <p:nvPicPr>
              <p:cNvPr id="31" name="그림 30" descr="사람이(가) 표시된 사진&#10;&#10;자동 생성된 설명">
                <a:extLst>
                  <a:ext uri="{FF2B5EF4-FFF2-40B4-BE49-F238E27FC236}">
                    <a16:creationId xmlns:a16="http://schemas.microsoft.com/office/drawing/2014/main" id="{2013CEE4-6CB0-ABCF-2803-578E91D31318}"/>
                  </a:ext>
                </a:extLst>
              </p:cNvPr>
              <p:cNvPicPr>
                <a:picLocks noChangeAspect="1"/>
              </p:cNvPicPr>
              <p:nvPr/>
            </p:nvPicPr>
            <p:blipFill rotWithShape="1">
              <a:blip r:embed="rId5"/>
              <a:srcRect l="31926" t="29180" r="15299" b="455"/>
              <a:stretch/>
            </p:blipFill>
            <p:spPr>
              <a:xfrm>
                <a:off x="1152132" y="3015296"/>
                <a:ext cx="972000" cy="972000"/>
              </a:xfrm>
              <a:prstGeom prst="rect">
                <a:avLst/>
              </a:prstGeom>
            </p:spPr>
          </p:pic>
        </p:grpSp>
        <p:grpSp>
          <p:nvGrpSpPr>
            <p:cNvPr id="4" name="그룹 3">
              <a:extLst>
                <a:ext uri="{FF2B5EF4-FFF2-40B4-BE49-F238E27FC236}">
                  <a16:creationId xmlns:a16="http://schemas.microsoft.com/office/drawing/2014/main" id="{8EFEC345-CF9F-F7F3-EB9E-2ABB18F58B57}"/>
                </a:ext>
              </a:extLst>
            </p:cNvPr>
            <p:cNvGrpSpPr/>
            <p:nvPr/>
          </p:nvGrpSpPr>
          <p:grpSpPr>
            <a:xfrm>
              <a:off x="403834" y="956079"/>
              <a:ext cx="2632287" cy="1678468"/>
              <a:chOff x="403834" y="956079"/>
              <a:chExt cx="2632287" cy="1678468"/>
            </a:xfrm>
          </p:grpSpPr>
          <p:sp>
            <p:nvSpPr>
              <p:cNvPr id="8" name="부제목 9">
                <a:extLst>
                  <a:ext uri="{FF2B5EF4-FFF2-40B4-BE49-F238E27FC236}">
                    <a16:creationId xmlns:a16="http://schemas.microsoft.com/office/drawing/2014/main" id="{55447667-7ADD-329E-123C-C868CCB8A242}"/>
                  </a:ext>
                </a:extLst>
              </p:cNvPr>
              <p:cNvSpPr txBox="1">
                <a:spLocks/>
              </p:cNvSpPr>
              <p:nvPr/>
            </p:nvSpPr>
            <p:spPr>
              <a:xfrm>
                <a:off x="403834" y="2060031"/>
                <a:ext cx="2632287"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rgbClr val="CFBB91"/>
                    </a:solidFill>
                  </a:rPr>
                  <a:t>Seokhyeon</a:t>
                </a:r>
                <a:r>
                  <a:rPr lang="en-US" altLang="ko-Kore-KR" sz="1400">
                    <a:solidFill>
                      <a:srgbClr val="CFBB91"/>
                    </a:solidFill>
                  </a:rPr>
                  <a:t> Bang (Team Leader)</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kzrt0123@cau.ac.kr</a:t>
                </a:r>
                <a:endParaRPr lang="en-US" altLang="ko-Kore-KR" sz="1000">
                  <a:solidFill>
                    <a:schemeClr val="accent2">
                      <a:lumMod val="95000"/>
                    </a:schemeClr>
                  </a:solidFill>
                </a:endParaRPr>
              </a:p>
            </p:txBody>
          </p:sp>
          <p:pic>
            <p:nvPicPr>
              <p:cNvPr id="11" name="그림 10" descr="사람, 실외이(가) 표시된 사진&#10;&#10;자동 생성된 설명">
                <a:extLst>
                  <a:ext uri="{FF2B5EF4-FFF2-40B4-BE49-F238E27FC236}">
                    <a16:creationId xmlns:a16="http://schemas.microsoft.com/office/drawing/2014/main" id="{65BA492A-F5A9-351E-B27E-72647F91824B}"/>
                  </a:ext>
                </a:extLst>
              </p:cNvPr>
              <p:cNvPicPr>
                <a:picLocks noChangeAspect="1"/>
              </p:cNvPicPr>
              <p:nvPr/>
            </p:nvPicPr>
            <p:blipFill rotWithShape="1">
              <a:blip r:embed="rId6"/>
              <a:srcRect l="20382" t="-47" r="13368" b="47"/>
              <a:stretch/>
            </p:blipFill>
            <p:spPr>
              <a:xfrm>
                <a:off x="1233977" y="956079"/>
                <a:ext cx="972000" cy="972000"/>
              </a:xfrm>
              <a:prstGeom prst="rect">
                <a:avLst/>
              </a:prstGeom>
            </p:spPr>
          </p:pic>
        </p:grpSp>
        <p:grpSp>
          <p:nvGrpSpPr>
            <p:cNvPr id="6" name="그룹 5">
              <a:extLst>
                <a:ext uri="{FF2B5EF4-FFF2-40B4-BE49-F238E27FC236}">
                  <a16:creationId xmlns:a16="http://schemas.microsoft.com/office/drawing/2014/main" id="{6979A5F6-0A49-A12D-CD61-89934529DA61}"/>
                </a:ext>
              </a:extLst>
            </p:cNvPr>
            <p:cNvGrpSpPr/>
            <p:nvPr/>
          </p:nvGrpSpPr>
          <p:grpSpPr>
            <a:xfrm>
              <a:off x="3068074" y="956079"/>
              <a:ext cx="2893820" cy="1678468"/>
              <a:chOff x="3068074" y="956079"/>
              <a:chExt cx="2893820" cy="1678468"/>
            </a:xfrm>
          </p:grpSpPr>
          <p:sp>
            <p:nvSpPr>
              <p:cNvPr id="12" name="부제목 9">
                <a:extLst>
                  <a:ext uri="{FF2B5EF4-FFF2-40B4-BE49-F238E27FC236}">
                    <a16:creationId xmlns:a16="http://schemas.microsoft.com/office/drawing/2014/main" id="{96C0B37C-252F-037E-5B87-5B0E1E4D4DD5}"/>
                  </a:ext>
                </a:extLst>
              </p:cNvPr>
              <p:cNvSpPr txBox="1">
                <a:spLocks/>
              </p:cNvSpPr>
              <p:nvPr/>
            </p:nvSpPr>
            <p:spPr>
              <a:xfrm>
                <a:off x="3068074" y="2060031"/>
                <a:ext cx="2893820"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Doyong</a:t>
                </a:r>
                <a:r>
                  <a:rPr lang="en-US" altLang="ko-Kore-KR" sz="1400">
                    <a:solidFill>
                      <a:schemeClr val="tx2"/>
                    </a:solidFill>
                  </a:rPr>
                  <a:t> Kwon</a:t>
                </a:r>
              </a:p>
              <a:p>
                <a:pPr algn="ctr">
                  <a:spcBef>
                    <a:spcPts val="200"/>
                  </a:spcBef>
                </a:pPr>
                <a:r>
                  <a:rPr lang="en" altLang="ko-Kore-KR" sz="1000">
                    <a:solidFill>
                      <a:schemeClr val="accent2">
                        <a:lumMod val="95000"/>
                      </a:schemeClr>
                    </a:solidFill>
                  </a:rPr>
                  <a:t>Kyungpook National University</a:t>
                </a:r>
              </a:p>
              <a:p>
                <a:pPr algn="ctr">
                  <a:spcBef>
                    <a:spcPts val="200"/>
                  </a:spcBef>
                </a:pPr>
                <a:r>
                  <a:rPr lang="en" altLang="ko-Kore-KR" sz="1000">
                    <a:solidFill>
                      <a:schemeClr val="accent2">
                        <a:lumMod val="95000"/>
                      </a:schemeClr>
                    </a:solidFill>
                  </a:rPr>
                  <a:t>doyong365@knu.ac.kr</a:t>
                </a:r>
              </a:p>
            </p:txBody>
          </p:sp>
          <p:pic>
            <p:nvPicPr>
              <p:cNvPr id="23" name="그림 22" descr="사람, 실내, 벽이(가) 표시된 사진&#10;&#10;자동 생성된 설명">
                <a:extLst>
                  <a:ext uri="{FF2B5EF4-FFF2-40B4-BE49-F238E27FC236}">
                    <a16:creationId xmlns:a16="http://schemas.microsoft.com/office/drawing/2014/main" id="{25D5AF8C-2FE8-C1FF-5E5E-A9BD9420BDF8}"/>
                  </a:ext>
                </a:extLst>
              </p:cNvPr>
              <p:cNvPicPr>
                <a:picLocks noChangeAspect="1"/>
              </p:cNvPicPr>
              <p:nvPr/>
            </p:nvPicPr>
            <p:blipFill rotWithShape="1">
              <a:blip r:embed="rId7"/>
              <a:srcRect l="7497" t="17091" r="39679" b="12477"/>
              <a:stretch/>
            </p:blipFill>
            <p:spPr>
              <a:xfrm rot="5400000">
                <a:off x="4017713" y="956079"/>
                <a:ext cx="972000" cy="972000"/>
              </a:xfrm>
              <a:prstGeom prst="rect">
                <a:avLst/>
              </a:prstGeom>
            </p:spPr>
          </p:pic>
        </p:grpSp>
        <p:grpSp>
          <p:nvGrpSpPr>
            <p:cNvPr id="9" name="그룹 8">
              <a:extLst>
                <a:ext uri="{FF2B5EF4-FFF2-40B4-BE49-F238E27FC236}">
                  <a16:creationId xmlns:a16="http://schemas.microsoft.com/office/drawing/2014/main" id="{5430B665-8B4D-56C1-025A-6439052DB2CE}"/>
                </a:ext>
              </a:extLst>
            </p:cNvPr>
            <p:cNvGrpSpPr/>
            <p:nvPr/>
          </p:nvGrpSpPr>
          <p:grpSpPr>
            <a:xfrm>
              <a:off x="6063328" y="956079"/>
              <a:ext cx="2448244" cy="1678468"/>
              <a:chOff x="6063328" y="956079"/>
              <a:chExt cx="2448244" cy="1678468"/>
            </a:xfrm>
          </p:grpSpPr>
          <p:sp>
            <p:nvSpPr>
              <p:cNvPr id="10" name="부제목 9">
                <a:extLst>
                  <a:ext uri="{FF2B5EF4-FFF2-40B4-BE49-F238E27FC236}">
                    <a16:creationId xmlns:a16="http://schemas.microsoft.com/office/drawing/2014/main" id="{3965F143-0B86-C051-F988-FDFC366AE8AC}"/>
                  </a:ext>
                </a:extLst>
              </p:cNvPr>
              <p:cNvSpPr txBox="1">
                <a:spLocks/>
              </p:cNvSpPr>
              <p:nvPr/>
            </p:nvSpPr>
            <p:spPr>
              <a:xfrm>
                <a:off x="6063328" y="2060031"/>
                <a:ext cx="2448244"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Junyoung</a:t>
                </a:r>
                <a:r>
                  <a:rPr lang="en-US" altLang="ko-Kore-KR" sz="1400">
                    <a:solidFill>
                      <a:schemeClr val="tx2"/>
                    </a:solidFill>
                  </a:rPr>
                  <a:t> Jang</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junjang99@cau.ac.kr</a:t>
                </a:r>
                <a:endParaRPr lang="en-US" altLang="ko-Kore-KR" sz="1000">
                  <a:solidFill>
                    <a:schemeClr val="accent2">
                      <a:lumMod val="95000"/>
                    </a:schemeClr>
                  </a:solidFill>
                </a:endParaRPr>
              </a:p>
            </p:txBody>
          </p:sp>
          <p:pic>
            <p:nvPicPr>
              <p:cNvPr id="36" name="그림 35" descr="텍스트, 건물, 사람, 남자이(가) 표시된 사진&#10;&#10;자동 생성된 설명">
                <a:extLst>
                  <a:ext uri="{FF2B5EF4-FFF2-40B4-BE49-F238E27FC236}">
                    <a16:creationId xmlns:a16="http://schemas.microsoft.com/office/drawing/2014/main" id="{F9644FF7-7AC1-A8DD-91E5-DF3FBB4E0EBB}"/>
                  </a:ext>
                </a:extLst>
              </p:cNvPr>
              <p:cNvPicPr>
                <a:picLocks noChangeAspect="1"/>
              </p:cNvPicPr>
              <p:nvPr/>
            </p:nvPicPr>
            <p:blipFill rotWithShape="1">
              <a:blip r:embed="rId8"/>
              <a:srcRect l="32798" t="45103" r="23610" b="22203"/>
              <a:stretch/>
            </p:blipFill>
            <p:spPr>
              <a:xfrm>
                <a:off x="6801450" y="956079"/>
                <a:ext cx="972000" cy="972000"/>
              </a:xfrm>
              <a:prstGeom prst="rect">
                <a:avLst/>
              </a:prstGeom>
            </p:spPr>
          </p:pic>
        </p:grpSp>
      </p:grpSp>
    </p:spTree>
    <p:extLst>
      <p:ext uri="{BB962C8B-B14F-4D97-AF65-F5344CB8AC3E}">
        <p14:creationId xmlns:p14="http://schemas.microsoft.com/office/powerpoint/2010/main" val="1301822921"/>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Experiment</a:t>
            </a:r>
            <a:r>
              <a:rPr lang="en-US" altLang="ko-KR" i="0">
                <a:latin typeface="+mj-lt"/>
                <a:ea typeface="돋움"/>
              </a:rPr>
              <a:t> Device</a:t>
            </a:r>
            <a:endParaRPr lang="ko-KR" altLang="en-US"/>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12" name="그림 15" descr="테이블, 바닥, 실내, 전자기기이(가) 표시된 사진&#10;&#10;자동 생성된 설명">
            <a:extLst>
              <a:ext uri="{FF2B5EF4-FFF2-40B4-BE49-F238E27FC236}">
                <a16:creationId xmlns:a16="http://schemas.microsoft.com/office/drawing/2014/main" id="{E7052E24-D320-9623-005A-E8E56DE821B5}"/>
              </a:ext>
            </a:extLst>
          </p:cNvPr>
          <p:cNvPicPr>
            <a:picLocks noChangeAspect="1"/>
          </p:cNvPicPr>
          <p:nvPr/>
        </p:nvPicPr>
        <p:blipFill>
          <a:blip r:embed="rId3"/>
          <a:stretch>
            <a:fillRect/>
          </a:stretch>
        </p:blipFill>
        <p:spPr>
          <a:xfrm rot="5400000">
            <a:off x="-73704" y="1549117"/>
            <a:ext cx="2748957" cy="2048356"/>
          </a:xfrm>
          <a:prstGeom prst="rect">
            <a:avLst/>
          </a:prstGeom>
        </p:spPr>
      </p:pic>
      <p:pic>
        <p:nvPicPr>
          <p:cNvPr id="16" name="그림 16" descr="텍스트, 하늘, 실외, 구름낀이(가) 표시된 사진&#10;&#10;자동 생성된 설명">
            <a:extLst>
              <a:ext uri="{FF2B5EF4-FFF2-40B4-BE49-F238E27FC236}">
                <a16:creationId xmlns:a16="http://schemas.microsoft.com/office/drawing/2014/main" id="{B4973CC2-1931-E3DD-B224-2C3CEBE8B97D}"/>
              </a:ext>
            </a:extLst>
          </p:cNvPr>
          <p:cNvPicPr>
            <a:picLocks noChangeAspect="1"/>
          </p:cNvPicPr>
          <p:nvPr/>
        </p:nvPicPr>
        <p:blipFill>
          <a:blip r:embed="rId4"/>
          <a:stretch>
            <a:fillRect/>
          </a:stretch>
        </p:blipFill>
        <p:spPr>
          <a:xfrm>
            <a:off x="2493220" y="1198369"/>
            <a:ext cx="2114139" cy="2750874"/>
          </a:xfrm>
          <a:prstGeom prst="rect">
            <a:avLst/>
          </a:prstGeom>
        </p:spPr>
      </p:pic>
      <p:pic>
        <p:nvPicPr>
          <p:cNvPr id="18" name="그림 18">
            <a:extLst>
              <a:ext uri="{FF2B5EF4-FFF2-40B4-BE49-F238E27FC236}">
                <a16:creationId xmlns:a16="http://schemas.microsoft.com/office/drawing/2014/main" id="{58DFEB00-4062-7ABB-BA49-B7B1662781E6}"/>
              </a:ext>
            </a:extLst>
          </p:cNvPr>
          <p:cNvPicPr>
            <a:picLocks noChangeAspect="1"/>
          </p:cNvPicPr>
          <p:nvPr/>
        </p:nvPicPr>
        <p:blipFill>
          <a:blip r:embed="rId5"/>
          <a:stretch>
            <a:fillRect/>
          </a:stretch>
        </p:blipFill>
        <p:spPr>
          <a:xfrm rot="5400000">
            <a:off x="6506786" y="1721968"/>
            <a:ext cx="2761291" cy="1715323"/>
          </a:xfrm>
          <a:prstGeom prst="rect">
            <a:avLst/>
          </a:prstGeom>
        </p:spPr>
      </p:pic>
      <p:sp>
        <p:nvSpPr>
          <p:cNvPr id="21" name="Title 1">
            <a:extLst>
              <a:ext uri="{FF2B5EF4-FFF2-40B4-BE49-F238E27FC236}">
                <a16:creationId xmlns:a16="http://schemas.microsoft.com/office/drawing/2014/main" id="{4846CBD3-475A-A06D-91D2-DA26244AE4AF}"/>
              </a:ext>
            </a:extLst>
          </p:cNvPr>
          <p:cNvSpPr txBox="1">
            <a:spLocks/>
          </p:cNvSpPr>
          <p:nvPr/>
        </p:nvSpPr>
        <p:spPr bwMode="blackWhite">
          <a:xfrm>
            <a:off x="390479" y="4036300"/>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KONA micro lite</a:t>
            </a:r>
            <a:endParaRPr lang="ko-KR">
              <a:solidFill>
                <a:schemeClr val="accent2">
                  <a:lumMod val="95000"/>
                </a:schemeClr>
              </a:solidFill>
            </a:endParaRPr>
          </a:p>
        </p:txBody>
      </p:sp>
      <p:sp>
        <p:nvSpPr>
          <p:cNvPr id="22" name="Title 1">
            <a:extLst>
              <a:ext uri="{FF2B5EF4-FFF2-40B4-BE49-F238E27FC236}">
                <a16:creationId xmlns:a16="http://schemas.microsoft.com/office/drawing/2014/main" id="{94291859-3D21-EA96-EDD1-AAA7E5441F87}"/>
              </a:ext>
            </a:extLst>
          </p:cNvPr>
          <p:cNvSpPr txBox="1">
            <a:spLocks/>
          </p:cNvSpPr>
          <p:nvPr/>
        </p:nvSpPr>
        <p:spPr bwMode="blackWhite">
          <a:xfrm>
            <a:off x="2643586" y="4036299"/>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RAK</a:t>
            </a:r>
            <a:endParaRPr lang="en" altLang="ko-KR" sz="2000" i="0">
              <a:solidFill>
                <a:schemeClr val="accent2">
                  <a:lumMod val="95000"/>
                </a:schemeClr>
              </a:solidFill>
            </a:endParaRPr>
          </a:p>
        </p:txBody>
      </p:sp>
      <p:sp>
        <p:nvSpPr>
          <p:cNvPr id="23" name="Title 1">
            <a:extLst>
              <a:ext uri="{FF2B5EF4-FFF2-40B4-BE49-F238E27FC236}">
                <a16:creationId xmlns:a16="http://schemas.microsoft.com/office/drawing/2014/main" id="{A8FB85AC-3421-C821-4EE8-9A7DE0E5AB44}"/>
              </a:ext>
            </a:extLst>
          </p:cNvPr>
          <p:cNvSpPr txBox="1">
            <a:spLocks/>
          </p:cNvSpPr>
          <p:nvPr/>
        </p:nvSpPr>
        <p:spPr bwMode="blackWhite">
          <a:xfrm>
            <a:off x="4896233" y="4036298"/>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ESP-32</a:t>
            </a:r>
            <a:endParaRPr lang="en" sz="2000" i="0">
              <a:solidFill>
                <a:schemeClr val="accent2">
                  <a:lumMod val="95000"/>
                </a:schemeClr>
              </a:solidFill>
            </a:endParaRPr>
          </a:p>
        </p:txBody>
      </p:sp>
      <p:sp>
        <p:nvSpPr>
          <p:cNvPr id="24" name="Title 1">
            <a:extLst>
              <a:ext uri="{FF2B5EF4-FFF2-40B4-BE49-F238E27FC236}">
                <a16:creationId xmlns:a16="http://schemas.microsoft.com/office/drawing/2014/main" id="{259191E6-6BBF-9313-7B39-AE6FE60DAB75}"/>
              </a:ext>
            </a:extLst>
          </p:cNvPr>
          <p:cNvSpPr txBox="1">
            <a:spLocks/>
          </p:cNvSpPr>
          <p:nvPr/>
        </p:nvSpPr>
        <p:spPr bwMode="blackWhite">
          <a:xfrm>
            <a:off x="6979589" y="4036297"/>
            <a:ext cx="1816016" cy="30777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a:solidFill>
                  <a:schemeClr val="accent2">
                    <a:lumMod val="95000"/>
                  </a:schemeClr>
                </a:solidFill>
                <a:latin typeface="Franklin Gothic Medium"/>
              </a:rPr>
              <a:t>Canopy</a:t>
            </a:r>
            <a:endParaRPr lang="en" altLang="ko-KR" sz="2000" i="0">
              <a:solidFill>
                <a:schemeClr val="accent2">
                  <a:lumMod val="95000"/>
                </a:schemeClr>
              </a:solidFill>
            </a:endParaRPr>
          </a:p>
        </p:txBody>
      </p:sp>
      <p:pic>
        <p:nvPicPr>
          <p:cNvPr id="7" name="그림 7" descr="전자기기이(가) 표시된 사진&#10;&#10;자동 생성된 설명">
            <a:extLst>
              <a:ext uri="{FF2B5EF4-FFF2-40B4-BE49-F238E27FC236}">
                <a16:creationId xmlns:a16="http://schemas.microsoft.com/office/drawing/2014/main" id="{7CEC46E1-A44E-711E-F510-936C89357216}"/>
              </a:ext>
            </a:extLst>
          </p:cNvPr>
          <p:cNvPicPr>
            <a:picLocks noChangeAspect="1"/>
          </p:cNvPicPr>
          <p:nvPr/>
        </p:nvPicPr>
        <p:blipFill>
          <a:blip r:embed="rId6"/>
          <a:stretch>
            <a:fillRect/>
          </a:stretch>
        </p:blipFill>
        <p:spPr>
          <a:xfrm>
            <a:off x="4747047" y="1192748"/>
            <a:ext cx="2115750" cy="2750011"/>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20</a:t>
            </a:fld>
            <a:endParaRPr lang="en-US"/>
          </a:p>
        </p:txBody>
      </p:sp>
    </p:spTree>
    <p:extLst>
      <p:ext uri="{BB962C8B-B14F-4D97-AF65-F5344CB8AC3E}">
        <p14:creationId xmlns:p14="http://schemas.microsoft.com/office/powerpoint/2010/main" val="3549064502"/>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Why Only Jamming 906MHz?</a:t>
            </a:r>
            <a:endParaRPr lang="ko-K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9" name="그림 9">
            <a:extLst>
              <a:ext uri="{FF2B5EF4-FFF2-40B4-BE49-F238E27FC236}">
                <a16:creationId xmlns:a16="http://schemas.microsoft.com/office/drawing/2014/main" id="{5B3F7638-C713-D50D-45D4-CA1F50900B7C}"/>
              </a:ext>
            </a:extLst>
          </p:cNvPr>
          <p:cNvPicPr>
            <a:picLocks noChangeAspect="1"/>
          </p:cNvPicPr>
          <p:nvPr/>
        </p:nvPicPr>
        <p:blipFill>
          <a:blip r:embed="rId3"/>
          <a:stretch>
            <a:fillRect/>
          </a:stretch>
        </p:blipFill>
        <p:spPr>
          <a:xfrm>
            <a:off x="581367" y="929446"/>
            <a:ext cx="5144321" cy="3658753"/>
          </a:xfrm>
          <a:prstGeom prst="rect">
            <a:avLst/>
          </a:prstGeom>
        </p:spPr>
      </p:pic>
      <p:sp>
        <p:nvSpPr>
          <p:cNvPr id="11" name="Title 1">
            <a:extLst>
              <a:ext uri="{FF2B5EF4-FFF2-40B4-BE49-F238E27FC236}">
                <a16:creationId xmlns:a16="http://schemas.microsoft.com/office/drawing/2014/main" id="{A1BEAE3F-6899-7EBB-7C4D-FB34057D815D}"/>
              </a:ext>
            </a:extLst>
          </p:cNvPr>
          <p:cNvSpPr txBox="1">
            <a:spLocks/>
          </p:cNvSpPr>
          <p:nvPr/>
        </p:nvSpPr>
        <p:spPr bwMode="blackWhite">
          <a:xfrm>
            <a:off x="5891680" y="1906538"/>
            <a:ext cx="3000131" cy="923330"/>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2000" i="0" dirty="0">
                <a:solidFill>
                  <a:schemeClr val="accent2">
                    <a:lumMod val="95000"/>
                  </a:schemeClr>
                </a:solidFill>
                <a:latin typeface="Franklin Gothic Medium"/>
              </a:rPr>
              <a:t>LoRaWAN bandwidth:</a:t>
            </a:r>
          </a:p>
          <a:p>
            <a:pPr algn="ctr">
              <a:lnSpc>
                <a:spcPct val="100000"/>
              </a:lnSpc>
              <a:spcBef>
                <a:spcPts val="0"/>
              </a:spcBef>
            </a:pPr>
            <a:r>
              <a:rPr lang="en" altLang="ko-KR" sz="2000" i="0" dirty="0">
                <a:solidFill>
                  <a:schemeClr val="accent2">
                    <a:lumMod val="95000"/>
                  </a:schemeClr>
                </a:solidFill>
                <a:latin typeface="Franklin Gothic Medium"/>
                <a:ea typeface="돋움"/>
              </a:rPr>
              <a:t>902MHz ~ 928MHz</a:t>
            </a:r>
          </a:p>
          <a:p>
            <a:pPr algn="ctr">
              <a:lnSpc>
                <a:spcPct val="100000"/>
              </a:lnSpc>
              <a:spcBef>
                <a:spcPts val="0"/>
              </a:spcBef>
            </a:pPr>
            <a:endParaRPr lang="en" altLang="ko-KR" sz="2000" i="0" dirty="0">
              <a:solidFill>
                <a:schemeClr val="accent2">
                  <a:lumMod val="95000"/>
                </a:schemeClr>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3" name="TextBox 2">
            <a:extLst>
              <a:ext uri="{FF2B5EF4-FFF2-40B4-BE49-F238E27FC236}">
                <a16:creationId xmlns:a16="http://schemas.microsoft.com/office/drawing/2014/main" id="{D95B78DF-8643-2168-7AA4-2A096D628D98}"/>
              </a:ext>
            </a:extLst>
          </p:cNvPr>
          <p:cNvSpPr txBox="1"/>
          <p:nvPr/>
        </p:nvSpPr>
        <p:spPr>
          <a:xfrm>
            <a:off x="5732400" y="2763418"/>
            <a:ext cx="3318689" cy="646331"/>
          </a:xfrm>
          <a:prstGeom prst="rect">
            <a:avLst/>
          </a:prstGeom>
          <a:noFill/>
        </p:spPr>
        <p:txBody>
          <a:bodyPr wrap="square">
            <a:spAutoFit/>
          </a:bodyPr>
          <a:lstStyle/>
          <a:p>
            <a:pPr algn="ctr">
              <a:lnSpc>
                <a:spcPct val="100000"/>
              </a:lnSpc>
              <a:spcBef>
                <a:spcPts val="0"/>
              </a:spcBef>
            </a:pPr>
            <a:r>
              <a:rPr lang="en" altLang="ko-KR" sz="1800" i="0" dirty="0">
                <a:solidFill>
                  <a:schemeClr val="accent2">
                    <a:lumMod val="95000"/>
                  </a:schemeClr>
                </a:solidFill>
                <a:latin typeface="Franklin Gothic Medium"/>
                <a:ea typeface="돋움"/>
              </a:rPr>
              <a:t>LoRaWAN Uplink Channel:</a:t>
            </a:r>
          </a:p>
          <a:p>
            <a:pPr algn="ctr">
              <a:lnSpc>
                <a:spcPct val="100000"/>
              </a:lnSpc>
              <a:spcBef>
                <a:spcPts val="0"/>
              </a:spcBef>
            </a:pPr>
            <a:r>
              <a:rPr lang="en" altLang="ko-KR" sz="1800" i="0" dirty="0">
                <a:solidFill>
                  <a:schemeClr val="accent2">
                    <a:lumMod val="95000"/>
                  </a:schemeClr>
                </a:solidFill>
                <a:latin typeface="Franklin Gothic Medium"/>
                <a:ea typeface="돋움"/>
              </a:rPr>
              <a:t>902MHz ~ 915MHz</a:t>
            </a:r>
            <a:endParaRPr lang="en" altLang="ko-KR" sz="1800" i="0" dirty="0">
              <a:solidFill>
                <a:schemeClr val="accent2">
                  <a:lumMod val="95000"/>
                </a:schemeClr>
              </a:solidFill>
              <a:ea typeface="돋움"/>
            </a:endParaRPr>
          </a:p>
        </p:txBody>
      </p:sp>
    </p:spTree>
    <p:extLst>
      <p:ext uri="{BB962C8B-B14F-4D97-AF65-F5344CB8AC3E}">
        <p14:creationId xmlns:p14="http://schemas.microsoft.com/office/powerpoint/2010/main" val="4205730459"/>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End-nodes Placement</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3" name="그림 6">
            <a:extLst>
              <a:ext uri="{FF2B5EF4-FFF2-40B4-BE49-F238E27FC236}">
                <a16:creationId xmlns:a16="http://schemas.microsoft.com/office/drawing/2014/main" id="{C7E671AB-1632-8FB9-E21D-418ACA4BC7C8}"/>
              </a:ext>
            </a:extLst>
          </p:cNvPr>
          <p:cNvPicPr>
            <a:picLocks noChangeAspect="1"/>
          </p:cNvPicPr>
          <p:nvPr/>
        </p:nvPicPr>
        <p:blipFill>
          <a:blip r:embed="rId3"/>
          <a:stretch>
            <a:fillRect/>
          </a:stretch>
        </p:blipFill>
        <p:spPr>
          <a:xfrm>
            <a:off x="352343" y="1040474"/>
            <a:ext cx="4080344" cy="339923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2" name="Title 1">
            <a:extLst>
              <a:ext uri="{FF2B5EF4-FFF2-40B4-BE49-F238E27FC236}">
                <a16:creationId xmlns:a16="http://schemas.microsoft.com/office/drawing/2014/main" id="{9872A638-AEF7-F070-BDC1-E655F74E8AC7}"/>
              </a:ext>
            </a:extLst>
          </p:cNvPr>
          <p:cNvSpPr txBox="1">
            <a:spLocks/>
          </p:cNvSpPr>
          <p:nvPr/>
        </p:nvSpPr>
        <p:spPr bwMode="blackWhite">
          <a:xfrm>
            <a:off x="4792050" y="2930652"/>
            <a:ext cx="3682284"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dirty="0">
                <a:solidFill>
                  <a:schemeClr val="accent6"/>
                </a:solidFill>
                <a:latin typeface="Franklin Gothic Medium"/>
              </a:rPr>
              <a:t>To See whether Jamming Effect Affected by Various Obstacles (Walls, Floors, Doors)</a:t>
            </a:r>
            <a:endParaRPr lang="en-US" dirty="0">
              <a:solidFill>
                <a:schemeClr val="accent6"/>
              </a:solidFill>
            </a:endParaRPr>
          </a:p>
        </p:txBody>
      </p:sp>
      <p:sp>
        <p:nvSpPr>
          <p:cNvPr id="7" name="TextBox 6">
            <a:extLst>
              <a:ext uri="{FF2B5EF4-FFF2-40B4-BE49-F238E27FC236}">
                <a16:creationId xmlns:a16="http://schemas.microsoft.com/office/drawing/2014/main" id="{3502915A-89B2-9325-5158-821515E948E1}"/>
              </a:ext>
            </a:extLst>
          </p:cNvPr>
          <p:cNvSpPr txBox="1"/>
          <p:nvPr/>
        </p:nvSpPr>
        <p:spPr>
          <a:xfrm>
            <a:off x="4711315" y="1925419"/>
            <a:ext cx="4048044" cy="646331"/>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To Measure Jamming Performance According to the Distance</a:t>
            </a:r>
          </a:p>
        </p:txBody>
      </p:sp>
    </p:spTree>
    <p:extLst>
      <p:ext uri="{BB962C8B-B14F-4D97-AF65-F5344CB8AC3E}">
        <p14:creationId xmlns:p14="http://schemas.microsoft.com/office/powerpoint/2010/main" val="3621725442"/>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ko-KR" altLang="en-US" i="0" err="1">
                <a:latin typeface="Franklin Gothic Medium"/>
                <a:ea typeface="돋움"/>
              </a:rPr>
              <a:t>Intentional</a:t>
            </a:r>
            <a:r>
              <a:rPr lang="ko-KR" altLang="en-US" i="0">
                <a:latin typeface="Franklin Gothic Medium"/>
                <a:ea typeface="돋움"/>
              </a:rPr>
              <a:t> </a:t>
            </a:r>
            <a:r>
              <a:rPr lang="ko-KR" altLang="en-US" i="0" err="1">
                <a:latin typeface="Franklin Gothic Medium"/>
                <a:ea typeface="돋움"/>
              </a:rPr>
              <a:t>vs</a:t>
            </a:r>
            <a:r>
              <a:rPr lang="ko-KR" altLang="en-US" i="0">
                <a:latin typeface="Franklin Gothic Medium"/>
                <a:ea typeface="돋움"/>
              </a:rPr>
              <a:t> </a:t>
            </a:r>
            <a:r>
              <a:rPr lang="ko-KR" altLang="en-US" i="0" err="1">
                <a:latin typeface="Franklin Gothic Medium"/>
                <a:ea typeface="돋움"/>
              </a:rPr>
              <a:t>Unintentional</a:t>
            </a:r>
            <a:endParaRPr lang="ko-KR" altLang="en-US" i="0" err="1">
              <a:ea typeface="돋움"/>
            </a:endParaRPr>
          </a:p>
          <a:p>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8" name="그림 8" descr="흐림이(가) 표시된 사진&#10;&#10;자동 생성된 설명">
            <a:extLst>
              <a:ext uri="{FF2B5EF4-FFF2-40B4-BE49-F238E27FC236}">
                <a16:creationId xmlns:a16="http://schemas.microsoft.com/office/drawing/2014/main" id="{043B52D6-69CD-7CA7-3174-EF938CE09B0F}"/>
              </a:ext>
            </a:extLst>
          </p:cNvPr>
          <p:cNvPicPr>
            <a:picLocks noChangeAspect="1"/>
          </p:cNvPicPr>
          <p:nvPr/>
        </p:nvPicPr>
        <p:blipFill>
          <a:blip r:embed="rId3"/>
          <a:stretch>
            <a:fillRect/>
          </a:stretch>
        </p:blipFill>
        <p:spPr>
          <a:xfrm>
            <a:off x="615408" y="928787"/>
            <a:ext cx="2743200" cy="2743200"/>
          </a:xfrm>
          <a:prstGeom prst="rect">
            <a:avLst/>
          </a:prstGeom>
        </p:spPr>
      </p:pic>
      <p:pic>
        <p:nvPicPr>
          <p:cNvPr id="11" name="그림 8" descr="흐림이(가) 표시된 사진&#10;&#10;자동 생성된 설명">
            <a:extLst>
              <a:ext uri="{FF2B5EF4-FFF2-40B4-BE49-F238E27FC236}">
                <a16:creationId xmlns:a16="http://schemas.microsoft.com/office/drawing/2014/main" id="{0F30404D-1C7B-5539-1D42-C8709DEC88F1}"/>
              </a:ext>
            </a:extLst>
          </p:cNvPr>
          <p:cNvPicPr>
            <a:picLocks noChangeAspect="1"/>
          </p:cNvPicPr>
          <p:nvPr/>
        </p:nvPicPr>
        <p:blipFill>
          <a:blip r:embed="rId3"/>
          <a:stretch>
            <a:fillRect/>
          </a:stretch>
        </p:blipFill>
        <p:spPr>
          <a:xfrm flipH="1">
            <a:off x="1242245" y="928787"/>
            <a:ext cx="2634657" cy="2743200"/>
          </a:xfrm>
          <a:prstGeom prst="rect">
            <a:avLst/>
          </a:prstGeom>
        </p:spPr>
      </p:pic>
      <p:sp>
        <p:nvSpPr>
          <p:cNvPr id="16" name="Title 1">
            <a:extLst>
              <a:ext uri="{FF2B5EF4-FFF2-40B4-BE49-F238E27FC236}">
                <a16:creationId xmlns:a16="http://schemas.microsoft.com/office/drawing/2014/main" id="{A2DD1B76-B40F-4E8F-00BD-DA537B5D5008}"/>
              </a:ext>
            </a:extLst>
          </p:cNvPr>
          <p:cNvSpPr txBox="1">
            <a:spLocks/>
          </p:cNvSpPr>
          <p:nvPr/>
        </p:nvSpPr>
        <p:spPr bwMode="blackWhite">
          <a:xfrm>
            <a:off x="1367276" y="3648491"/>
            <a:ext cx="1816016" cy="3693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i="0" dirty="0">
                <a:solidFill>
                  <a:srgbClr val="FFFF00"/>
                </a:solidFill>
                <a:latin typeface="Franklin Gothic Medium"/>
              </a:rPr>
              <a:t>Intentional</a:t>
            </a:r>
            <a:endParaRPr lang="en" i="0" dirty="0">
              <a:solidFill>
                <a:srgbClr val="FFFF00"/>
              </a:solidFill>
            </a:endParaRPr>
          </a:p>
        </p:txBody>
      </p:sp>
      <p:pic>
        <p:nvPicPr>
          <p:cNvPr id="17" name="그림 8" descr="흐림이(가) 표시된 사진&#10;&#10;자동 생성된 설명">
            <a:extLst>
              <a:ext uri="{FF2B5EF4-FFF2-40B4-BE49-F238E27FC236}">
                <a16:creationId xmlns:a16="http://schemas.microsoft.com/office/drawing/2014/main" id="{1CAB0541-06DF-C322-0FE8-86FB64DB6054}"/>
              </a:ext>
            </a:extLst>
          </p:cNvPr>
          <p:cNvPicPr>
            <a:picLocks noChangeAspect="1"/>
          </p:cNvPicPr>
          <p:nvPr/>
        </p:nvPicPr>
        <p:blipFill>
          <a:blip r:embed="rId3"/>
          <a:stretch>
            <a:fillRect/>
          </a:stretch>
        </p:blipFill>
        <p:spPr>
          <a:xfrm flipH="1">
            <a:off x="6538752" y="928787"/>
            <a:ext cx="2634657" cy="2743200"/>
          </a:xfrm>
          <a:prstGeom prst="rect">
            <a:avLst/>
          </a:prstGeom>
        </p:spPr>
      </p:pic>
      <p:pic>
        <p:nvPicPr>
          <p:cNvPr id="18" name="그림 8" descr="흐림이(가) 표시된 사진&#10;&#10;자동 생성된 설명">
            <a:extLst>
              <a:ext uri="{FF2B5EF4-FFF2-40B4-BE49-F238E27FC236}">
                <a16:creationId xmlns:a16="http://schemas.microsoft.com/office/drawing/2014/main" id="{E5068D39-FF46-6282-9FFA-AADB0FDF8DCF}"/>
              </a:ext>
            </a:extLst>
          </p:cNvPr>
          <p:cNvPicPr>
            <a:picLocks noChangeAspect="1"/>
          </p:cNvPicPr>
          <p:nvPr/>
        </p:nvPicPr>
        <p:blipFill>
          <a:blip r:embed="rId3"/>
          <a:stretch>
            <a:fillRect/>
          </a:stretch>
        </p:blipFill>
        <p:spPr>
          <a:xfrm>
            <a:off x="3844223" y="928787"/>
            <a:ext cx="2743200" cy="2743200"/>
          </a:xfrm>
          <a:prstGeom prst="rect">
            <a:avLst/>
          </a:prstGeom>
        </p:spPr>
      </p:pic>
      <p:sp>
        <p:nvSpPr>
          <p:cNvPr id="22" name="Title 1">
            <a:extLst>
              <a:ext uri="{FF2B5EF4-FFF2-40B4-BE49-F238E27FC236}">
                <a16:creationId xmlns:a16="http://schemas.microsoft.com/office/drawing/2014/main" id="{C942F43C-E5D9-028C-3032-395788F2E6A4}"/>
              </a:ext>
            </a:extLst>
          </p:cNvPr>
          <p:cNvSpPr txBox="1">
            <a:spLocks/>
          </p:cNvSpPr>
          <p:nvPr/>
        </p:nvSpPr>
        <p:spPr bwMode="blackWhite">
          <a:xfrm>
            <a:off x="5622729" y="3646877"/>
            <a:ext cx="1816016" cy="3693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i="0" dirty="0">
                <a:solidFill>
                  <a:srgbClr val="FFFF00"/>
                </a:solidFill>
                <a:latin typeface="Franklin Gothic Medium"/>
              </a:rPr>
              <a:t>Unintentional</a:t>
            </a:r>
            <a:endParaRPr lang="en" i="0" dirty="0">
              <a:solidFill>
                <a:srgbClr val="FFFF00"/>
              </a:solidFill>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23</a:t>
            </a:fld>
            <a:endParaRPr lang="en-US"/>
          </a:p>
        </p:txBody>
      </p:sp>
      <p:cxnSp>
        <p:nvCxnSpPr>
          <p:cNvPr id="7" name="Straight Connector 6">
            <a:extLst>
              <a:ext uri="{FF2B5EF4-FFF2-40B4-BE49-F238E27FC236}">
                <a16:creationId xmlns:a16="http://schemas.microsoft.com/office/drawing/2014/main" id="{87643E85-272D-B903-5CA5-1CF905263A2F}"/>
              </a:ext>
            </a:extLst>
          </p:cNvPr>
          <p:cNvCxnSpPr/>
          <p:nvPr/>
        </p:nvCxnSpPr>
        <p:spPr>
          <a:xfrm>
            <a:off x="2164556" y="2300387"/>
            <a:ext cx="221457" cy="0"/>
          </a:xfrm>
          <a:prstGeom prst="line">
            <a:avLst/>
          </a:prstGeom>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4158F104-E667-80BC-FF14-0C90B10E8BA1}"/>
              </a:ext>
            </a:extLst>
          </p:cNvPr>
          <p:cNvCxnSpPr>
            <a:cxnSpLocks/>
          </p:cNvCxnSpPr>
          <p:nvPr/>
        </p:nvCxnSpPr>
        <p:spPr>
          <a:xfrm>
            <a:off x="5435867" y="2294787"/>
            <a:ext cx="2201622" cy="5600"/>
          </a:xfrm>
          <a:prstGeom prst="line">
            <a:avLst/>
          </a:prstGeom>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itle 1">
            <a:extLst>
              <a:ext uri="{FF2B5EF4-FFF2-40B4-BE49-F238E27FC236}">
                <a16:creationId xmlns:a16="http://schemas.microsoft.com/office/drawing/2014/main" id="{4C162D49-B75B-9911-59E3-86600DC769F0}"/>
              </a:ext>
            </a:extLst>
          </p:cNvPr>
          <p:cNvSpPr txBox="1">
            <a:spLocks/>
          </p:cNvSpPr>
          <p:nvPr/>
        </p:nvSpPr>
        <p:spPr bwMode="blackWhite">
          <a:xfrm>
            <a:off x="1367276" y="1434045"/>
            <a:ext cx="1816016"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1800" i="0" dirty="0">
                <a:solidFill>
                  <a:schemeClr val="accent2">
                    <a:lumMod val="95000"/>
                  </a:schemeClr>
                </a:solidFill>
                <a:latin typeface="Franklin Gothic Medium"/>
              </a:rPr>
              <a:t>Close</a:t>
            </a:r>
            <a:endParaRPr lang="en" sz="1800" i="0" dirty="0">
              <a:solidFill>
                <a:schemeClr val="accent2">
                  <a:lumMod val="95000"/>
                </a:schemeClr>
              </a:solidFill>
            </a:endParaRPr>
          </a:p>
        </p:txBody>
      </p:sp>
      <p:sp>
        <p:nvSpPr>
          <p:cNvPr id="19" name="Title 1">
            <a:extLst>
              <a:ext uri="{FF2B5EF4-FFF2-40B4-BE49-F238E27FC236}">
                <a16:creationId xmlns:a16="http://schemas.microsoft.com/office/drawing/2014/main" id="{DDAEE39F-320E-FD28-4755-030B3768A49D}"/>
              </a:ext>
            </a:extLst>
          </p:cNvPr>
          <p:cNvSpPr txBox="1">
            <a:spLocks/>
          </p:cNvSpPr>
          <p:nvPr/>
        </p:nvSpPr>
        <p:spPr bwMode="blackWhite">
          <a:xfrm>
            <a:off x="5622729" y="1434045"/>
            <a:ext cx="1816016"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 sz="1800" i="0" dirty="0">
                <a:solidFill>
                  <a:schemeClr val="accent2">
                    <a:lumMod val="95000"/>
                  </a:schemeClr>
                </a:solidFill>
                <a:latin typeface="Franklin Gothic Medium"/>
              </a:rPr>
              <a:t>Far</a:t>
            </a:r>
            <a:endParaRPr lang="en" sz="1800" i="0" dirty="0">
              <a:solidFill>
                <a:schemeClr val="accent2">
                  <a:lumMod val="95000"/>
                </a:schemeClr>
              </a:solidFill>
            </a:endParaRPr>
          </a:p>
        </p:txBody>
      </p:sp>
    </p:spTree>
    <p:extLst>
      <p:ext uri="{BB962C8B-B14F-4D97-AF65-F5344CB8AC3E}">
        <p14:creationId xmlns:p14="http://schemas.microsoft.com/office/powerpoint/2010/main" val="3115114374"/>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Intentional</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2" name="그림 5">
            <a:extLst>
              <a:ext uri="{FF2B5EF4-FFF2-40B4-BE49-F238E27FC236}">
                <a16:creationId xmlns:a16="http://schemas.microsoft.com/office/drawing/2014/main" id="{F82EB69C-580A-2F14-7918-C53B398604B2}"/>
              </a:ext>
            </a:extLst>
          </p:cNvPr>
          <p:cNvPicPr>
            <a:picLocks noChangeAspect="1"/>
          </p:cNvPicPr>
          <p:nvPr/>
        </p:nvPicPr>
        <p:blipFill>
          <a:blip r:embed="rId3"/>
          <a:stretch>
            <a:fillRect/>
          </a:stretch>
        </p:blipFill>
        <p:spPr>
          <a:xfrm>
            <a:off x="684094" y="940416"/>
            <a:ext cx="7772993" cy="3841623"/>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961825992"/>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Indoor Experiment – Unintentional</a:t>
            </a:r>
            <a:endParaRPr lang="en-US" i="0">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3" name="그림 5">
            <a:extLst>
              <a:ext uri="{FF2B5EF4-FFF2-40B4-BE49-F238E27FC236}">
                <a16:creationId xmlns:a16="http://schemas.microsoft.com/office/drawing/2014/main" id="{B94AFAA7-6CDC-E170-8FDA-A68029014169}"/>
              </a:ext>
            </a:extLst>
          </p:cNvPr>
          <p:cNvPicPr>
            <a:picLocks noChangeAspect="1"/>
          </p:cNvPicPr>
          <p:nvPr/>
        </p:nvPicPr>
        <p:blipFill>
          <a:blip r:embed="rId3"/>
          <a:stretch>
            <a:fillRect/>
          </a:stretch>
        </p:blipFill>
        <p:spPr>
          <a:xfrm>
            <a:off x="685689" y="944252"/>
            <a:ext cx="7771474" cy="384511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25</a:t>
            </a:fld>
            <a:endParaRPr lang="en-US"/>
          </a:p>
        </p:txBody>
      </p:sp>
    </p:spTree>
    <p:extLst>
      <p:ext uri="{BB962C8B-B14F-4D97-AF65-F5344CB8AC3E}">
        <p14:creationId xmlns:p14="http://schemas.microsoft.com/office/powerpoint/2010/main" val="1540558054"/>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ea typeface="돋움"/>
              </a:rPr>
              <a:t>Outdoor Experiment</a:t>
            </a:r>
            <a:endParaRPr lang="ko-KR" altLang="en-US"/>
          </a:p>
        </p:txBody>
      </p:sp>
      <p:pic>
        <p:nvPicPr>
          <p:cNvPr id="2" name="그림 2" descr="텍스트이(가) 표시된 사진&#10;&#10;자동 생성된 설명">
            <a:extLst>
              <a:ext uri="{FF2B5EF4-FFF2-40B4-BE49-F238E27FC236}">
                <a16:creationId xmlns:a16="http://schemas.microsoft.com/office/drawing/2014/main" id="{5E65CB2F-7571-D654-5F89-EA760134ACBB}"/>
              </a:ext>
            </a:extLst>
          </p:cNvPr>
          <p:cNvPicPr>
            <a:picLocks noChangeAspect="1"/>
          </p:cNvPicPr>
          <p:nvPr/>
        </p:nvPicPr>
        <p:blipFill>
          <a:blip r:embed="rId3"/>
          <a:stretch>
            <a:fillRect/>
          </a:stretch>
        </p:blipFill>
        <p:spPr>
          <a:xfrm>
            <a:off x="881508" y="870793"/>
            <a:ext cx="7389207" cy="4039199"/>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26</a:t>
            </a:fld>
            <a:endParaRPr lang="en-US"/>
          </a:p>
        </p:txBody>
      </p:sp>
    </p:spTree>
    <p:extLst>
      <p:ext uri="{BB962C8B-B14F-4D97-AF65-F5344CB8AC3E}">
        <p14:creationId xmlns:p14="http://schemas.microsoft.com/office/powerpoint/2010/main" val="3035198700"/>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5440" b="-33851"/>
          <a:stretch/>
        </p:blipFill>
        <p:spPr>
          <a:xfrm>
            <a:off x="1794008" y="4554224"/>
            <a:ext cx="1413536" cy="367180"/>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27</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4" name="Title">
            <a:extLst>
              <a:ext uri="{FF2B5EF4-FFF2-40B4-BE49-F238E27FC236}">
                <a16:creationId xmlns:a16="http://schemas.microsoft.com/office/drawing/2014/main" id="{3DBA0D68-6BCF-8375-07ED-923FECC6708A}"/>
              </a:ext>
            </a:extLst>
          </p:cNvPr>
          <p:cNvSpPr>
            <a:spLocks noGrp="1"/>
          </p:cNvSpPr>
          <p:nvPr>
            <p:ph type="ctrTitle"/>
          </p:nvPr>
        </p:nvSpPr>
        <p:spPr>
          <a:xfrm>
            <a:off x="1067134" y="1667129"/>
            <a:ext cx="4814498" cy="1786643"/>
          </a:xfrm>
        </p:spPr>
        <p:txBody>
          <a:bodyPr/>
          <a:lstStyle/>
          <a:p>
            <a:pPr algn="l"/>
            <a:r>
              <a:rPr lang="en-US" i="1">
                <a:solidFill>
                  <a:schemeClr val="bg1"/>
                </a:solidFill>
                <a:latin typeface="Franklin Gothic Demi Cond"/>
              </a:rPr>
              <a:t>Experiment Outcome</a:t>
            </a:r>
            <a:endParaRPr lang="en-US" altLang="ko-KR" i="1">
              <a:solidFill>
                <a:schemeClr val="bg1"/>
              </a:solidFill>
              <a:latin typeface="Franklin Gothic Demi Cond"/>
            </a:endParaRPr>
          </a:p>
        </p:txBody>
      </p:sp>
    </p:spTree>
    <p:extLst>
      <p:ext uri="{BB962C8B-B14F-4D97-AF65-F5344CB8AC3E}">
        <p14:creationId xmlns:p14="http://schemas.microsoft.com/office/powerpoint/2010/main" val="1994297167"/>
      </p:ext>
    </p:extLst>
  </p:cSld>
  <p:clrMapOvr>
    <a:masterClrMapping/>
  </p:clrMapOvr>
  <mc:AlternateContent xmlns:mc="http://schemas.openxmlformats.org/markup-compatibility/2006" xmlns:p14="http://schemas.microsoft.com/office/powerpoint/2010/main">
    <mc:Choice Requires="p14">
      <p:transition spd="slow" p14:dur="2000" advTm="9972"/>
    </mc:Choice>
    <mc:Fallback xmlns="">
      <p:transition spd="slow" advTm="997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E7BF4781-4747-F335-991F-860799315EB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Calculate PDR (Packet Delivery Rate)</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ED0F222B-0F33-A7FB-CDD6-41C6D9A7DD7C}"/>
                  </a:ext>
                </a:extLst>
              </p:cNvPr>
              <p:cNvSpPr txBox="1">
                <a:spLocks/>
              </p:cNvSpPr>
              <p:nvPr/>
            </p:nvSpPr>
            <p:spPr bwMode="blackWhite">
              <a:xfrm>
                <a:off x="683537" y="1354399"/>
                <a:ext cx="7902612" cy="161063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𝐴𝑣𝑒𝑟𝑎𝑔𝑒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𝑇𝑖𝑚𝑒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𝑓𝑜𝑟</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𝑠𝑒𝑛𝑑𝑖𝑛𝑔</m:t>
                      </m:r>
                      <m:r>
                        <a:rPr lang="en-US" sz="1800" b="0" i="1" smtClean="0">
                          <a:solidFill>
                            <a:schemeClr val="accent2"/>
                          </a:solidFill>
                          <a:latin typeface="Cambria Math" panose="02040503050406030204" pitchFamily="18" charset="0"/>
                        </a:rPr>
                        <m:t> 100 </m:t>
                      </m:r>
                      <m:r>
                        <a:rPr lang="en-US" sz="1800" b="0" i="1" smtClean="0">
                          <a:solidFill>
                            <a:schemeClr val="accent2"/>
                          </a:solidFill>
                          <a:latin typeface="Cambria Math" panose="02040503050406030204" pitchFamily="18" charset="0"/>
                        </a:rPr>
                        <m:t>𝑃𝑎𝑐𝑘𝑒𝑡𝑠</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𝑁𝑜𝑟𝑚𝑎𝑙𝑙𝑦</m:t>
                      </m:r>
                      <m:r>
                        <a:rPr lang="en-US" sz="1800" b="0" i="1" smtClean="0">
                          <a:solidFill>
                            <a:schemeClr val="accent2"/>
                          </a:solidFill>
                          <a:latin typeface="Cambria Math" panose="02040503050406030204" pitchFamily="18" charset="0"/>
                        </a:rPr>
                        <m:t> :100</m:t>
                      </m:r>
                    </m:oMath>
                  </m:oMathPara>
                </a14:m>
                <a:endParaRPr lang="en-US" sz="1800" b="0" i="1">
                  <a:solidFill>
                    <a:schemeClr val="accent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m:t>
                      </m:r>
                    </m:oMath>
                  </m:oMathPara>
                </a14:m>
                <a:endParaRPr lang="en-US" sz="1800" b="0" i="1">
                  <a:solidFill>
                    <a:schemeClr val="accent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800" b="0" i="1" smtClean="0">
                          <a:solidFill>
                            <a:schemeClr val="accent2"/>
                          </a:solidFill>
                          <a:latin typeface="Cambria Math" panose="02040503050406030204" pitchFamily="18" charset="0"/>
                        </a:rPr>
                        <m:t>𝐽𝑎𝑚𝑚𝑖𝑛𝑔</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𝑇𝑖𝑚𝑒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𝑁𝑢𝑚𝑏𝑒𝑟</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𝑜𝑓</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𝑃𝑎𝑐𝑘𝑒𝑡𝑠</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𝑆h𝑜𝑢𝑙𝑑</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𝐵𝑒</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𝑅𝑒𝑐𝑒𝑖𝑣𝑒𝑑</m:t>
                      </m:r>
                      <m:r>
                        <a:rPr lang="en-US" sz="1800" b="0" i="1" smtClean="0">
                          <a:solidFill>
                            <a:schemeClr val="accent2"/>
                          </a:solidFill>
                          <a:latin typeface="Cambria Math" panose="02040503050406030204" pitchFamily="18" charset="0"/>
                        </a:rPr>
                        <m:t> </m:t>
                      </m:r>
                      <m:r>
                        <a:rPr lang="en-US" sz="1800" b="0" i="1" smtClean="0">
                          <a:solidFill>
                            <a:schemeClr val="accent2"/>
                          </a:solidFill>
                          <a:latin typeface="Cambria Math" panose="02040503050406030204" pitchFamily="18" charset="0"/>
                        </a:rPr>
                        <m:t>𝑁𝑜𝑟𝑚𝑎𝑙𝑙𝑦</m:t>
                      </m:r>
                    </m:oMath>
                  </m:oMathPara>
                </a14:m>
                <a:endParaRPr lang="en-US" sz="1800" i="0">
                  <a:solidFill>
                    <a:schemeClr val="accent2"/>
                  </a:solidFill>
                  <a:ea typeface="돋움"/>
                </a:endParaRPr>
              </a:p>
              <a:p>
                <a:pPr>
                  <a:lnSpc>
                    <a:spcPct val="150000"/>
                  </a:lnSpc>
                </a:pPr>
                <a:endParaRPr lang="en-US" sz="1800" b="0" i="1">
                  <a:solidFill>
                    <a:schemeClr val="accent2">
                      <a:lumMod val="95000"/>
                    </a:schemeClr>
                  </a:solidFill>
                  <a:latin typeface="Cambria Math" panose="02040503050406030204" pitchFamily="18" charset="0"/>
                </a:endParaRPr>
              </a:p>
            </p:txBody>
          </p:sp>
        </mc:Choice>
        <mc:Fallback xmlns="">
          <p:sp>
            <p:nvSpPr>
              <p:cNvPr id="7" name="Title 1">
                <a:extLst>
                  <a:ext uri="{FF2B5EF4-FFF2-40B4-BE49-F238E27FC236}">
                    <a16:creationId xmlns:a16="http://schemas.microsoft.com/office/drawing/2014/main" id="{ED0F222B-0F33-A7FB-CDD6-41C6D9A7DD7C}"/>
                  </a:ext>
                </a:extLst>
              </p:cNvPr>
              <p:cNvSpPr txBox="1">
                <a:spLocks noRot="1" noChangeAspect="1" noMove="1" noResize="1" noEditPoints="1" noAdjustHandles="1" noChangeArrowheads="1" noChangeShapeType="1" noTextEdit="1"/>
              </p:cNvSpPr>
              <p:nvPr/>
            </p:nvSpPr>
            <p:spPr bwMode="blackWhite">
              <a:xfrm>
                <a:off x="683537" y="1354399"/>
                <a:ext cx="7902612" cy="1610634"/>
              </a:xfrm>
              <a:prstGeom prst="rect">
                <a:avLst/>
              </a:prstGeom>
              <a:blipFill>
                <a:blip r:embed="rId3"/>
                <a:stretch>
                  <a:fillRect/>
                </a:stretch>
              </a:blipFill>
              <a:ln w="38100" cap="sq">
                <a:noFill/>
                <a:miter lim="800000"/>
              </a:ln>
            </p:spPr>
            <p:txBody>
              <a:bodyPr/>
              <a:lstStyle/>
              <a:p>
                <a:r>
                  <a:rPr lang="en-US">
                    <a:noFill/>
                  </a:rPr>
                  <a:t> </a:t>
                </a:r>
              </a:p>
            </p:txBody>
          </p:sp>
        </mc:Fallback>
      </mc:AlternateContent>
      <p:sp>
        <p:nvSpPr>
          <p:cNvPr id="8" name="Title 1">
            <a:extLst>
              <a:ext uri="{FF2B5EF4-FFF2-40B4-BE49-F238E27FC236}">
                <a16:creationId xmlns:a16="http://schemas.microsoft.com/office/drawing/2014/main" id="{478F515F-5C86-9D5D-C5A6-F88F209ED9F8}"/>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09C9A8-0F09-1D76-3567-9E8519AD6A65}"/>
                  </a:ext>
                </a:extLst>
              </p:cNvPr>
              <p:cNvSpPr txBox="1"/>
              <p:nvPr/>
            </p:nvSpPr>
            <p:spPr>
              <a:xfrm>
                <a:off x="833445" y="3279101"/>
                <a:ext cx="7602796" cy="921663"/>
              </a:xfrm>
              <a:prstGeom prst="rect">
                <a:avLst/>
              </a:prstGeom>
              <a:noFill/>
            </p:spPr>
            <p:txBody>
              <a:bodyPr wrap="square">
                <a:spAutoFit/>
              </a:bodyPr>
              <a:lstStyle/>
              <a:p>
                <a:pPr algn="ctr">
                  <a:lnSpc>
                    <a:spcPct val="150000"/>
                  </a:lnSpc>
                </a:pPr>
                <a14:m>
                  <m:oMath xmlns:m="http://schemas.openxmlformats.org/officeDocument/2006/math">
                    <m:r>
                      <a:rPr lang="en-US" sz="2500" b="0" i="1" smtClean="0">
                        <a:solidFill>
                          <a:schemeClr val="accent2">
                            <a:lumMod val="95000"/>
                          </a:schemeClr>
                        </a:solidFill>
                        <a:latin typeface="Cambria Math" panose="02040503050406030204" pitchFamily="18" charset="0"/>
                      </a:rPr>
                      <m:t>∴</m:t>
                    </m:r>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m:t>
                    </m:r>
                    <m:f>
                      <m:fPr>
                        <m:ctrlPr>
                          <a:rPr lang="en-US" sz="2500" b="0" i="1" smtClean="0">
                            <a:solidFill>
                              <a:schemeClr val="accent2">
                                <a:lumMod val="95000"/>
                              </a:schemeClr>
                            </a:solidFill>
                            <a:latin typeface="Cambria Math" panose="02040503050406030204" pitchFamily="18" charset="0"/>
                          </a:rPr>
                        </m:ctrlPr>
                      </m:fPr>
                      <m:num>
                        <m:r>
                          <a:rPr lang="en-US" sz="2500" b="0" i="1" smtClean="0">
                            <a:solidFill>
                              <a:schemeClr val="accent2">
                                <a:lumMod val="95000"/>
                              </a:schemeClr>
                            </a:solidFill>
                            <a:latin typeface="Cambria Math" panose="02040503050406030204" pitchFamily="18" charset="0"/>
                          </a:rPr>
                          <m:t>𝐴𝑐𝑡𝑢𝑎𝑙</m:t>
                        </m:r>
                        <m:r>
                          <a:rPr lang="en-US" sz="2500" b="0" i="1" smtClean="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𝑁𝑢𝑚𝑏𝑒𝑟</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𝑜𝑓</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𝑃𝑎𝑐𝑘𝑒𝑡𝑠</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𝑅𝑒𝑐𝑒𝑖𝑣𝑒𝑑</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𝑤h𝑖𝑙𝑒</m:t>
                        </m:r>
                        <m:r>
                          <a:rPr lang="en-US" sz="2500">
                            <a:solidFill>
                              <a:schemeClr val="accent2">
                                <a:lumMod val="95000"/>
                              </a:schemeClr>
                            </a:solidFill>
                            <a:latin typeface="Cambria Math" panose="02040503050406030204" pitchFamily="18" charset="0"/>
                          </a:rPr>
                          <m:t> </m:t>
                        </m:r>
                        <m:r>
                          <a:rPr lang="en-US" sz="2500">
                            <a:solidFill>
                              <a:schemeClr val="accent2">
                                <a:lumMod val="95000"/>
                              </a:schemeClr>
                            </a:solidFill>
                            <a:latin typeface="Cambria Math" panose="02040503050406030204" pitchFamily="18" charset="0"/>
                          </a:rPr>
                          <m:t>𝐽𝑎𝑚𝑚𝑖𝑛𝑔</m:t>
                        </m:r>
                      </m:num>
                      <m:den>
                        <m:r>
                          <a:rPr lang="en-US" sz="2500" b="0" i="1" smtClean="0">
                            <a:solidFill>
                              <a:schemeClr val="accent2">
                                <a:lumMod val="95000"/>
                              </a:schemeClr>
                            </a:solidFill>
                            <a:latin typeface="Cambria Math" panose="02040503050406030204" pitchFamily="18" charset="0"/>
                          </a:rPr>
                          <m:t>𝑁𝑢𝑚𝑏𝑒𝑟</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𝑜𝑓</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𝑃𝑎𝑐𝑘𝑒𝑡𝑠</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𝑆h𝑜𝑢𝑙𝑑</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𝑏𝑒</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𝑅𝑒𝑐𝑒𝑖𝑣𝑒𝑑</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𝑁𝑜𝑟𝑚𝑎𝑙𝑙𝑦</m:t>
                        </m:r>
                      </m:den>
                    </m:f>
                  </m:oMath>
                </a14:m>
                <a:r>
                  <a:rPr lang="en-US" sz="2500" i="0">
                    <a:solidFill>
                      <a:schemeClr val="accent2">
                        <a:lumMod val="95000"/>
                      </a:schemeClr>
                    </a:solidFill>
                    <a:latin typeface="Franklin Gothic Medium"/>
                  </a:rPr>
                  <a:t> </a:t>
                </a:r>
                <a:endParaRPr lang="en-US" sz="2500">
                  <a:solidFill>
                    <a:schemeClr val="accent2">
                      <a:lumMod val="95000"/>
                    </a:schemeClr>
                  </a:solidFill>
                  <a:latin typeface="Franklin Gothic Medium"/>
                </a:endParaRPr>
              </a:p>
            </p:txBody>
          </p:sp>
        </mc:Choice>
        <mc:Fallback xmlns="">
          <p:sp>
            <p:nvSpPr>
              <p:cNvPr id="3" name="TextBox 2">
                <a:extLst>
                  <a:ext uri="{FF2B5EF4-FFF2-40B4-BE49-F238E27FC236}">
                    <a16:creationId xmlns:a16="http://schemas.microsoft.com/office/drawing/2014/main" id="{5B09C9A8-0F09-1D76-3567-9E8519AD6A65}"/>
                  </a:ext>
                </a:extLst>
              </p:cNvPr>
              <p:cNvSpPr txBox="1">
                <a:spLocks noRot="1" noChangeAspect="1" noMove="1" noResize="1" noEditPoints="1" noAdjustHandles="1" noChangeArrowheads="1" noChangeShapeType="1" noTextEdit="1"/>
              </p:cNvSpPr>
              <p:nvPr/>
            </p:nvSpPr>
            <p:spPr>
              <a:xfrm>
                <a:off x="833445" y="3279101"/>
                <a:ext cx="7602796" cy="921663"/>
              </a:xfrm>
              <a:prstGeom prst="rect">
                <a:avLst/>
              </a:prstGeom>
              <a:blipFill>
                <a:blip r:embed="rId4"/>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28</a:t>
            </a:fld>
            <a:endParaRPr lang="en-US"/>
          </a:p>
        </p:txBody>
      </p:sp>
    </p:spTree>
    <p:extLst>
      <p:ext uri="{BB962C8B-B14F-4D97-AF65-F5344CB8AC3E}">
        <p14:creationId xmlns:p14="http://schemas.microsoft.com/office/powerpoint/2010/main" val="29017062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E7BF4781-4747-F335-991F-860799315EB1}"/>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JE (Jamming Effect)</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ED0F222B-0F33-A7FB-CDD6-41C6D9A7DD7C}"/>
                  </a:ext>
                </a:extLst>
              </p:cNvPr>
              <p:cNvSpPr txBox="1">
                <a:spLocks/>
              </p:cNvSpPr>
              <p:nvPr/>
            </p:nvSpPr>
            <p:spPr bwMode="blackWhite">
              <a:xfrm>
                <a:off x="683537" y="1354399"/>
                <a:ext cx="7902612" cy="82997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14:m>
                  <m:oMath xmlns:m="http://schemas.openxmlformats.org/officeDocument/2006/math">
                    <m:r>
                      <a:rPr lang="en-US" sz="2500" b="0" i="1" smtClean="0">
                        <a:solidFill>
                          <a:schemeClr val="accent2">
                            <a:lumMod val="95000"/>
                          </a:schemeClr>
                        </a:solidFill>
                        <a:latin typeface="Cambria Math" panose="02040503050406030204" pitchFamily="18" charset="0"/>
                      </a:rPr>
                      <m:t>𝐽𝐸</m:t>
                    </m:r>
                    <m:r>
                      <a:rPr lang="en-US" sz="2500" b="0" i="1" smtClean="0">
                        <a:solidFill>
                          <a:schemeClr val="accent2">
                            <a:lumMod val="95000"/>
                          </a:schemeClr>
                        </a:solidFill>
                        <a:latin typeface="Cambria Math" panose="02040503050406030204" pitchFamily="18" charset="0"/>
                      </a:rPr>
                      <m:t>=1 − </m:t>
                    </m:r>
                    <m:f>
                      <m:fPr>
                        <m:ctrlPr>
                          <a:rPr lang="en-US" sz="2500" b="0" i="1" smtClean="0">
                            <a:solidFill>
                              <a:schemeClr val="accent2">
                                <a:lumMod val="95000"/>
                              </a:schemeClr>
                            </a:solidFill>
                            <a:latin typeface="Cambria Math" panose="02040503050406030204" pitchFamily="18" charset="0"/>
                          </a:rPr>
                        </m:ctrlPr>
                      </m:fPr>
                      <m:num>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𝑤𝑖𝑡h</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𝐽𝑎𝑚𝑚𝑖𝑛𝑔</m:t>
                        </m:r>
                      </m:num>
                      <m:den>
                        <m:r>
                          <a:rPr lang="en-US" sz="2500" b="0" i="1" smtClean="0">
                            <a:solidFill>
                              <a:schemeClr val="accent2">
                                <a:lumMod val="95000"/>
                              </a:schemeClr>
                            </a:solidFill>
                            <a:latin typeface="Cambria Math" panose="02040503050406030204" pitchFamily="18" charset="0"/>
                          </a:rPr>
                          <m:t>𝑃𝐷𝑅</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𝑤𝑖𝑡h𝑜𝑢𝑡</m:t>
                        </m:r>
                        <m:r>
                          <a:rPr lang="en-US" sz="2500" b="0" i="1" smtClean="0">
                            <a:solidFill>
                              <a:schemeClr val="accent2">
                                <a:lumMod val="95000"/>
                              </a:schemeClr>
                            </a:solidFill>
                            <a:latin typeface="Cambria Math" panose="02040503050406030204" pitchFamily="18" charset="0"/>
                          </a:rPr>
                          <m:t> </m:t>
                        </m:r>
                        <m:r>
                          <a:rPr lang="en-US" sz="2500" b="0" i="1" smtClean="0">
                            <a:solidFill>
                              <a:schemeClr val="accent2">
                                <a:lumMod val="95000"/>
                              </a:schemeClr>
                            </a:solidFill>
                            <a:latin typeface="Cambria Math" panose="02040503050406030204" pitchFamily="18" charset="0"/>
                          </a:rPr>
                          <m:t>𝐽𝑎𝑚𝑚𝑖𝑛𝑔</m:t>
                        </m:r>
                      </m:den>
                    </m:f>
                  </m:oMath>
                </a14:m>
                <a:r>
                  <a:rPr lang="en-US" sz="1200" i="0">
                    <a:solidFill>
                      <a:schemeClr val="accent2">
                        <a:lumMod val="95000"/>
                      </a:schemeClr>
                    </a:solidFill>
                    <a:latin typeface="Franklin Gothic Medium"/>
                  </a:rPr>
                  <a:t> </a:t>
                </a:r>
                <a:endParaRPr lang="en-US" sz="1400">
                  <a:solidFill>
                    <a:schemeClr val="accent2">
                      <a:lumMod val="95000"/>
                    </a:schemeClr>
                  </a:solidFill>
                  <a:latin typeface="Franklin Gothic Medium"/>
                </a:endParaRPr>
              </a:p>
            </p:txBody>
          </p:sp>
        </mc:Choice>
        <mc:Fallback xmlns="">
          <p:sp>
            <p:nvSpPr>
              <p:cNvPr id="7" name="Title 1">
                <a:extLst>
                  <a:ext uri="{FF2B5EF4-FFF2-40B4-BE49-F238E27FC236}">
                    <a16:creationId xmlns:a16="http://schemas.microsoft.com/office/drawing/2014/main" id="{ED0F222B-0F33-A7FB-CDD6-41C6D9A7DD7C}"/>
                  </a:ext>
                </a:extLst>
              </p:cNvPr>
              <p:cNvSpPr txBox="1">
                <a:spLocks noRot="1" noChangeAspect="1" noMove="1" noResize="1" noEditPoints="1" noAdjustHandles="1" noChangeArrowheads="1" noChangeShapeType="1" noTextEdit="1"/>
              </p:cNvSpPr>
              <p:nvPr/>
            </p:nvSpPr>
            <p:spPr bwMode="blackWhite">
              <a:xfrm>
                <a:off x="683537" y="1354399"/>
                <a:ext cx="7902612" cy="829971"/>
              </a:xfrm>
              <a:prstGeom prst="rect">
                <a:avLst/>
              </a:prstGeom>
              <a:blipFill>
                <a:blip r:embed="rId3"/>
                <a:stretch>
                  <a:fillRect/>
                </a:stretch>
              </a:blipFill>
              <a:ln w="38100" cap="sq">
                <a:noFill/>
                <a:miter lim="800000"/>
              </a:ln>
            </p:spPr>
            <p:txBody>
              <a:bodyPr/>
              <a:lstStyle/>
              <a:p>
                <a:r>
                  <a:rPr lang="en-US">
                    <a:noFill/>
                  </a:rPr>
                  <a:t> </a:t>
                </a:r>
              </a:p>
            </p:txBody>
          </p:sp>
        </mc:Fallback>
      </mc:AlternateContent>
      <p:sp>
        <p:nvSpPr>
          <p:cNvPr id="2" name="TextBox 1">
            <a:extLst>
              <a:ext uri="{FF2B5EF4-FFF2-40B4-BE49-F238E27FC236}">
                <a16:creationId xmlns:a16="http://schemas.microsoft.com/office/drawing/2014/main" id="{3AF652B7-8619-1ADD-8522-C3B003F716D7}"/>
              </a:ext>
            </a:extLst>
          </p:cNvPr>
          <p:cNvSpPr txBox="1"/>
          <p:nvPr/>
        </p:nvSpPr>
        <p:spPr>
          <a:xfrm>
            <a:off x="587829" y="221161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solidFill>
                  <a:srgbClr val="CFB991"/>
                </a:solidFill>
                <a:latin typeface="Franklin Gothic Medium"/>
                <a:ea typeface="돋움"/>
              </a:rPr>
              <a:t>Summary</a:t>
            </a:r>
            <a:endParaRPr lang="ko-KR"/>
          </a:p>
        </p:txBody>
      </p:sp>
      <p:sp>
        <p:nvSpPr>
          <p:cNvPr id="3" name="Title 1">
            <a:extLst>
              <a:ext uri="{FF2B5EF4-FFF2-40B4-BE49-F238E27FC236}">
                <a16:creationId xmlns:a16="http://schemas.microsoft.com/office/drawing/2014/main" id="{CCD0BBEF-4E0D-CD5D-832F-F0C99CFCB802}"/>
              </a:ext>
            </a:extLst>
          </p:cNvPr>
          <p:cNvSpPr txBox="1">
            <a:spLocks/>
          </p:cNvSpPr>
          <p:nvPr/>
        </p:nvSpPr>
        <p:spPr bwMode="blackWhite">
          <a:xfrm>
            <a:off x="683537" y="2814486"/>
            <a:ext cx="7902612" cy="1611210"/>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Franklin Gothic Medium"/>
              </a:rPr>
              <a:t>PDR: data transmission capability</a:t>
            </a:r>
          </a:p>
          <a:p>
            <a:pPr>
              <a:lnSpc>
                <a:spcPct val="150000"/>
              </a:lnSpc>
            </a:pPr>
            <a:r>
              <a:rPr lang="en-US" sz="1800" i="0">
                <a:solidFill>
                  <a:schemeClr val="accent2"/>
                </a:solidFill>
                <a:latin typeface="Franklin Gothic Medium"/>
                <a:ea typeface="돋움"/>
              </a:rPr>
              <a:t>JE: how jamming effected</a:t>
            </a:r>
          </a:p>
          <a:p>
            <a:pPr>
              <a:lnSpc>
                <a:spcPct val="150000"/>
              </a:lnSpc>
            </a:pPr>
            <a:r>
              <a:rPr lang="en-US" altLang="ko-KR" sz="1800" i="0">
                <a:solidFill>
                  <a:schemeClr val="accent2"/>
                </a:solidFill>
                <a:latin typeface="Franklin Gothic Medium"/>
                <a:ea typeface="돋움"/>
              </a:rPr>
              <a:t>RSSI: how signals are interrupted</a:t>
            </a:r>
          </a:p>
          <a:p>
            <a:pPr>
              <a:lnSpc>
                <a:spcPct val="150000"/>
              </a:lnSpc>
            </a:pPr>
            <a:endParaRPr lang="en-US" altLang="ko-KR" sz="1800" i="0">
              <a:solidFill>
                <a:schemeClr val="accent2"/>
              </a:solidFill>
              <a:ea typeface="돋움"/>
            </a:endParaRPr>
          </a:p>
        </p:txBody>
      </p:sp>
      <p:sp>
        <p:nvSpPr>
          <p:cNvPr id="10" name="Title 1">
            <a:extLst>
              <a:ext uri="{FF2B5EF4-FFF2-40B4-BE49-F238E27FC236}">
                <a16:creationId xmlns:a16="http://schemas.microsoft.com/office/drawing/2014/main" id="{51579A86-7D0D-8FF5-F3BE-BB0B28E8147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29</a:t>
            </a:fld>
            <a:endParaRPr lang="en-US"/>
          </a:p>
        </p:txBody>
      </p:sp>
    </p:spTree>
    <p:extLst>
      <p:ext uri="{BB962C8B-B14F-4D97-AF65-F5344CB8AC3E}">
        <p14:creationId xmlns:p14="http://schemas.microsoft.com/office/powerpoint/2010/main" val="807346071"/>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868F0B85-2831-6852-223A-D3C4751FDE4F}"/>
              </a:ext>
            </a:extLst>
          </p:cNvPr>
          <p:cNvSpPr/>
          <p:nvPr/>
        </p:nvSpPr>
        <p:spPr>
          <a:xfrm>
            <a:off x="303906" y="4472940"/>
            <a:ext cx="2543527"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576072" y="533138"/>
            <a:ext cx="7037278" cy="369332"/>
          </a:xfrm>
        </p:spPr>
        <p:txBody>
          <a:bodyPr/>
          <a:lstStyle/>
          <a:p>
            <a:r>
              <a:rPr lang="en-US" sz="3000"/>
              <a:t>Contents</a:t>
            </a:r>
          </a:p>
        </p:txBody>
      </p:sp>
      <p:sp>
        <p:nvSpPr>
          <p:cNvPr id="15" name="Title 1">
            <a:extLst>
              <a:ext uri="{FF2B5EF4-FFF2-40B4-BE49-F238E27FC236}">
                <a16:creationId xmlns:a16="http://schemas.microsoft.com/office/drawing/2014/main" id="{735077A6-CED9-643A-A4BC-FC0BCAB8D523}"/>
              </a:ext>
            </a:extLst>
          </p:cNvPr>
          <p:cNvSpPr txBox="1">
            <a:spLocks/>
          </p:cNvSpPr>
          <p:nvPr/>
        </p:nvSpPr>
        <p:spPr bwMode="blackWhite">
          <a:xfrm>
            <a:off x="629804" y="1087185"/>
            <a:ext cx="7790797" cy="325473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spcBef>
                <a:spcPts val="300"/>
              </a:spcBef>
            </a:pPr>
            <a:r>
              <a:rPr lang="en-US" sz="1600" i="0">
                <a:solidFill>
                  <a:schemeClr val="accent2"/>
                </a:solidFill>
                <a:latin typeface="+mj-lt"/>
              </a:rPr>
              <a:t>1. Background</a:t>
            </a:r>
            <a:endParaRPr lang="ko-KR" altLang="en-US">
              <a:solidFill>
                <a:schemeClr val="accent2"/>
              </a:solidFill>
              <a:ea typeface="돋움"/>
            </a:endParaRPr>
          </a:p>
          <a:p>
            <a:pPr marL="742950" lvl="1" indent="-285750">
              <a:spcBef>
                <a:spcPts val="300"/>
              </a:spcBef>
              <a:buFont typeface="Arial" panose="020B0604020202020204" pitchFamily="34" charset="0"/>
              <a:buChar char="•"/>
            </a:pPr>
            <a:r>
              <a:rPr kumimoji="1" lang="en-US" sz="1600">
                <a:solidFill>
                  <a:schemeClr val="accent2"/>
                </a:solidFill>
              </a:rPr>
              <a:t>Introduction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Use Cases of </a:t>
            </a:r>
            <a:r>
              <a:rPr kumimoji="1" lang="en-US" sz="1600" err="1">
                <a:solidFill>
                  <a:schemeClr val="accent2"/>
                </a:solidFill>
              </a:rPr>
              <a:t>LoRaWAN</a:t>
            </a:r>
            <a:endParaRPr lang="en-US" sz="1600" err="1">
              <a:solidFill>
                <a:schemeClr val="accent2"/>
              </a:solidFill>
            </a:endParaRPr>
          </a:p>
          <a:p>
            <a:pPr>
              <a:spcBef>
                <a:spcPts val="300"/>
              </a:spcBef>
            </a:pPr>
            <a:r>
              <a:rPr lang="en-US" sz="1600" i="0">
                <a:solidFill>
                  <a:schemeClr val="accent2"/>
                </a:solidFill>
                <a:latin typeface="+mj-lt"/>
              </a:rPr>
              <a:t>2. Problem Statement</a:t>
            </a:r>
            <a:endParaRPr lang="ko-KR" altLang="en-US" sz="1600" i="0">
              <a:solidFill>
                <a:schemeClr val="accent2"/>
              </a:solidFill>
              <a:latin typeface="+mj-lt"/>
              <a:ea typeface="돋움"/>
            </a:endParaRP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Security issues of </a:t>
            </a:r>
            <a:r>
              <a:rPr lang="en-US" sz="1600" err="1">
                <a:solidFill>
                  <a:schemeClr val="accent2"/>
                </a:solidFill>
                <a:ea typeface="+mn-lt"/>
                <a:cs typeface="+mn-lt"/>
              </a:rPr>
              <a:t>LoRaWAN</a:t>
            </a:r>
            <a:endParaRPr lang="en-US" sz="1600">
              <a:solidFill>
                <a:schemeClr val="accent2"/>
              </a:solidFill>
              <a:ea typeface="+mn-lt"/>
              <a:cs typeface="+mn-lt"/>
            </a:endParaRP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Goal of 454P</a:t>
            </a:r>
            <a:endParaRPr lang="en-US">
              <a:solidFill>
                <a:schemeClr val="accent2"/>
              </a:solidFill>
            </a:endParaRPr>
          </a:p>
          <a:p>
            <a:pPr>
              <a:spcBef>
                <a:spcPts val="300"/>
              </a:spcBef>
            </a:pPr>
            <a:r>
              <a:rPr lang="en-US" sz="1600" i="0">
                <a:solidFill>
                  <a:schemeClr val="accent2"/>
                </a:solidFill>
                <a:latin typeface="+mj-lt"/>
              </a:rPr>
              <a:t>3. Experiment Architecture</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Experiment Devices</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Experiment Purpose and Architecture</a:t>
            </a:r>
          </a:p>
          <a:p>
            <a:pPr marL="742950" lvl="1" indent="-285750">
              <a:spcBef>
                <a:spcPts val="300"/>
              </a:spcBef>
              <a:buFont typeface="Arial,Sans-Serif" panose="020B0604020202020204" pitchFamily="34" charset="0"/>
              <a:buChar char="•"/>
            </a:pPr>
            <a:r>
              <a:rPr lang="en-US" sz="1600">
                <a:solidFill>
                  <a:schemeClr val="accent2"/>
                </a:solidFill>
                <a:ea typeface="+mn-lt"/>
                <a:cs typeface="+mn-lt"/>
              </a:rPr>
              <a:t>Indoor / Outdoor Experiment</a:t>
            </a:r>
            <a:endParaRPr lang="en-US">
              <a:solidFill>
                <a:schemeClr val="accent2"/>
              </a:solidFill>
            </a:endParaRPr>
          </a:p>
          <a:p>
            <a:pPr>
              <a:spcBef>
                <a:spcPts val="300"/>
              </a:spcBef>
            </a:pPr>
            <a:r>
              <a:rPr lang="en-US" sz="1600" i="0">
                <a:solidFill>
                  <a:schemeClr val="accent2"/>
                </a:solidFill>
                <a:latin typeface="+mj-lt"/>
              </a:rPr>
              <a:t>4. Experiment Outcome</a:t>
            </a:r>
            <a:endParaRPr lang="en-US" sz="1600" i="0">
              <a:solidFill>
                <a:schemeClr val="accent2"/>
              </a:solidFill>
            </a:endParaRPr>
          </a:p>
          <a:p>
            <a:pPr>
              <a:spcBef>
                <a:spcPts val="300"/>
              </a:spcBef>
            </a:pPr>
            <a:r>
              <a:rPr lang="en-US" sz="1600" i="0">
                <a:solidFill>
                  <a:schemeClr val="accent2"/>
                </a:solidFill>
                <a:latin typeface="Franklin Gothic Medium"/>
              </a:rPr>
              <a:t>5. Conclusion</a:t>
            </a:r>
            <a:endParaRPr lang="en-US" sz="1600" i="0">
              <a:solidFill>
                <a:schemeClr val="accent2"/>
              </a:solidFill>
            </a:endParaRPr>
          </a:p>
        </p:txBody>
      </p:sp>
      <p:sp>
        <p:nvSpPr>
          <p:cNvPr id="3" name="Slide Number Placeholder 4">
            <a:extLst>
              <a:ext uri="{FF2B5EF4-FFF2-40B4-BE49-F238E27FC236}">
                <a16:creationId xmlns:a16="http://schemas.microsoft.com/office/drawing/2014/main" id="{19443D83-EEAA-3E61-5189-D01950453B24}"/>
              </a:ext>
            </a:extLst>
          </p:cNvPr>
          <p:cNvSpPr txBox="1">
            <a:spLocks/>
          </p:cNvSpPr>
          <p:nvPr/>
        </p:nvSpPr>
        <p:spPr>
          <a:xfrm>
            <a:off x="8474334" y="4635961"/>
            <a:ext cx="365760" cy="27432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z="1000" b="1" smtClean="0">
                <a:solidFill>
                  <a:schemeClr val="accent4"/>
                </a:solidFill>
              </a:rPr>
              <a:pPr/>
              <a:t>3</a:t>
            </a:fld>
            <a:endParaRPr lang="en-US" sz="1000" b="1" dirty="0">
              <a:solidFill>
                <a:schemeClr val="accent4"/>
              </a:solidFill>
            </a:endParaRPr>
          </a:p>
        </p:txBody>
      </p:sp>
    </p:spTree>
    <p:extLst>
      <p:ext uri="{BB962C8B-B14F-4D97-AF65-F5344CB8AC3E}">
        <p14:creationId xmlns:p14="http://schemas.microsoft.com/office/powerpoint/2010/main" val="1086393092"/>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 name="Title 1">
            <a:extLst>
              <a:ext uri="{FF2B5EF4-FFF2-40B4-BE49-F238E27FC236}">
                <a16:creationId xmlns:a16="http://schemas.microsoft.com/office/drawing/2014/main" id="{51579A86-7D0D-8FF5-F3BE-BB0B28E8147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Metrics</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30</a:t>
            </a:fld>
            <a:endParaRPr lang="en-US"/>
          </a:p>
        </p:txBody>
      </p:sp>
      <p:pic>
        <p:nvPicPr>
          <p:cNvPr id="8" name="Picture 7">
            <a:extLst>
              <a:ext uri="{FF2B5EF4-FFF2-40B4-BE49-F238E27FC236}">
                <a16:creationId xmlns:a16="http://schemas.microsoft.com/office/drawing/2014/main" id="{8D7BFE5F-3981-E5CA-2FA8-26B7516AF366}"/>
              </a:ext>
            </a:extLst>
          </p:cNvPr>
          <p:cNvPicPr>
            <a:picLocks noChangeAspect="1"/>
          </p:cNvPicPr>
          <p:nvPr/>
        </p:nvPicPr>
        <p:blipFill rotWithShape="1">
          <a:blip r:embed="rId3"/>
          <a:srcRect r="18516"/>
          <a:stretch/>
        </p:blipFill>
        <p:spPr>
          <a:xfrm>
            <a:off x="540970" y="1035139"/>
            <a:ext cx="3525955" cy="3786893"/>
          </a:xfrm>
          <a:prstGeom prst="rect">
            <a:avLst/>
          </a:prstGeom>
        </p:spPr>
      </p:pic>
      <p:sp>
        <p:nvSpPr>
          <p:cNvPr id="9" name="TextBox 8">
            <a:extLst>
              <a:ext uri="{FF2B5EF4-FFF2-40B4-BE49-F238E27FC236}">
                <a16:creationId xmlns:a16="http://schemas.microsoft.com/office/drawing/2014/main" id="{1A05C9D4-D750-C3FF-D925-4E845B8A05F7}"/>
              </a:ext>
            </a:extLst>
          </p:cNvPr>
          <p:cNvSpPr txBox="1"/>
          <p:nvPr/>
        </p:nvSpPr>
        <p:spPr>
          <a:xfrm>
            <a:off x="4554986" y="1889682"/>
            <a:ext cx="4048044" cy="646331"/>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JSON Files which recorded all packets received available</a:t>
            </a:r>
          </a:p>
        </p:txBody>
      </p:sp>
      <p:sp>
        <p:nvSpPr>
          <p:cNvPr id="11" name="TextBox 10">
            <a:extLst>
              <a:ext uri="{FF2B5EF4-FFF2-40B4-BE49-F238E27FC236}">
                <a16:creationId xmlns:a16="http://schemas.microsoft.com/office/drawing/2014/main" id="{AB11E3A0-A811-B557-B174-26E6F2838EC4}"/>
              </a:ext>
            </a:extLst>
          </p:cNvPr>
          <p:cNvSpPr txBox="1"/>
          <p:nvPr/>
        </p:nvSpPr>
        <p:spPr>
          <a:xfrm>
            <a:off x="4572000" y="3246226"/>
            <a:ext cx="3310183" cy="923330"/>
          </a:xfrm>
          <a:prstGeom prst="rect">
            <a:avLst/>
          </a:prstGeom>
          <a:noFill/>
        </p:spPr>
        <p:txBody>
          <a:bodyPr wrap="square">
            <a:spAutoFit/>
          </a:bodyPr>
          <a:lstStyle/>
          <a:p>
            <a:pPr marL="285750" indent="-285750">
              <a:lnSpc>
                <a:spcPct val="100000"/>
              </a:lnSpc>
              <a:spcBef>
                <a:spcPts val="0"/>
              </a:spcBef>
              <a:buFont typeface="Arial"/>
              <a:buChar char="•"/>
            </a:pPr>
            <a:r>
              <a:rPr lang="en-US" sz="1800" i="0" dirty="0">
                <a:solidFill>
                  <a:schemeClr val="accent6"/>
                </a:solidFill>
                <a:latin typeface="Franklin Gothic Medium"/>
              </a:rPr>
              <a:t>Use own Data-Loader to</a:t>
            </a:r>
            <a:r>
              <a:rPr lang="en-US" dirty="0">
                <a:solidFill>
                  <a:schemeClr val="accent6"/>
                </a:solidFill>
                <a:latin typeface="Franklin Gothic Medium"/>
              </a:rPr>
              <a:t> Parse / Analyze / Visualize JSON Files</a:t>
            </a:r>
          </a:p>
        </p:txBody>
      </p:sp>
    </p:spTree>
    <p:extLst>
      <p:ext uri="{BB962C8B-B14F-4D97-AF65-F5344CB8AC3E}">
        <p14:creationId xmlns:p14="http://schemas.microsoft.com/office/powerpoint/2010/main" val="2098480023"/>
      </p:ext>
    </p:extLst>
  </p:cSld>
  <p:clrMapOvr>
    <a:masterClrMapping/>
  </p:clrMapOvr>
  <mc:AlternateContent xmlns:mc="http://schemas.openxmlformats.org/markup-compatibility/2006">
    <mc:Choice xmlns:p14="http://schemas.microsoft.com/office/powerpoint/2010/main" Requires="p14">
      <p:transition spd="slow" p14:dur="2000" advTm="32773"/>
    </mc:Choice>
    <mc:Fallback>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Before Jamming</a:t>
            </a:r>
            <a:endParaRPr lang="ko-KR" altLang="en-US"/>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6" name="Picture 5" descr="Table&#10;&#10;Description automatically generated">
            <a:extLst>
              <a:ext uri="{FF2B5EF4-FFF2-40B4-BE49-F238E27FC236}">
                <a16:creationId xmlns:a16="http://schemas.microsoft.com/office/drawing/2014/main" id="{09DF905C-EE0A-FC2B-C80E-A23EBD3831FA}"/>
              </a:ext>
            </a:extLst>
          </p:cNvPr>
          <p:cNvPicPr>
            <a:picLocks noChangeAspect="1"/>
          </p:cNvPicPr>
          <p:nvPr/>
        </p:nvPicPr>
        <p:blipFill>
          <a:blip r:embed="rId3"/>
          <a:stretch>
            <a:fillRect/>
          </a:stretch>
        </p:blipFill>
        <p:spPr>
          <a:xfrm>
            <a:off x="1684854" y="3343806"/>
            <a:ext cx="5788164" cy="155616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31</a:t>
            </a:fld>
            <a:endParaRPr lang="en-US"/>
          </a:p>
        </p:txBody>
      </p:sp>
      <p:pic>
        <p:nvPicPr>
          <p:cNvPr id="20" name="그림 5">
            <a:extLst>
              <a:ext uri="{FF2B5EF4-FFF2-40B4-BE49-F238E27FC236}">
                <a16:creationId xmlns:a16="http://schemas.microsoft.com/office/drawing/2014/main" id="{E4888C54-A365-C4A4-B37E-74080471359B}"/>
              </a:ext>
            </a:extLst>
          </p:cNvPr>
          <p:cNvPicPr>
            <a:picLocks noChangeAspect="1"/>
          </p:cNvPicPr>
          <p:nvPr/>
        </p:nvPicPr>
        <p:blipFill>
          <a:blip r:embed="rId4"/>
          <a:stretch>
            <a:fillRect/>
          </a:stretch>
        </p:blipFill>
        <p:spPr>
          <a:xfrm>
            <a:off x="2636670" y="1260286"/>
            <a:ext cx="3870659" cy="1912984"/>
          </a:xfrm>
          <a:prstGeom prst="rect">
            <a:avLst/>
          </a:prstGeom>
        </p:spPr>
      </p:pic>
    </p:spTree>
    <p:extLst>
      <p:ext uri="{BB962C8B-B14F-4D97-AF65-F5344CB8AC3E}">
        <p14:creationId xmlns:p14="http://schemas.microsoft.com/office/powerpoint/2010/main" val="42769145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Close-in Attack</a:t>
            </a:r>
            <a:endParaRPr lang="ko-KR" altLang="en-US" dirty="0"/>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3F126D16-8DF7-F196-E568-EE0F1471B37E}"/>
              </a:ext>
            </a:extLst>
          </p:cNvPr>
          <p:cNvPicPr>
            <a:picLocks noChangeAspect="1"/>
          </p:cNvPicPr>
          <p:nvPr/>
        </p:nvPicPr>
        <p:blipFill>
          <a:blip r:embed="rId3"/>
          <a:stretch>
            <a:fillRect/>
          </a:stretch>
        </p:blipFill>
        <p:spPr>
          <a:xfrm>
            <a:off x="971365" y="1415990"/>
            <a:ext cx="7201270" cy="2311519"/>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32</a:t>
            </a:fld>
            <a:endParaRPr lang="en-US"/>
          </a:p>
        </p:txBody>
      </p:sp>
    </p:spTree>
    <p:extLst>
      <p:ext uri="{BB962C8B-B14F-4D97-AF65-F5344CB8AC3E}">
        <p14:creationId xmlns:p14="http://schemas.microsoft.com/office/powerpoint/2010/main" val="982448006"/>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Close</a:t>
            </a:r>
            <a:r>
              <a:rPr lang="en-US" altLang="ko-KR" sz="2000" b="1" i="0" dirty="0">
                <a:solidFill>
                  <a:schemeClr val="tx2"/>
                </a:solidFill>
                <a:latin typeface="Franklin Gothic Medium"/>
                <a:ea typeface="돋움"/>
              </a:rPr>
              <a:t>-</a:t>
            </a:r>
            <a:r>
              <a:rPr lang="ko-KR" altLang="en-US" sz="2000" b="1" i="0" dirty="0">
                <a:solidFill>
                  <a:schemeClr val="tx2"/>
                </a:solidFill>
                <a:latin typeface="Franklin Gothic Medium"/>
                <a:ea typeface="돋움"/>
              </a:rPr>
              <a:t>in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43E8793E-92C4-6B02-15D8-5FD058C4460C}"/>
              </a:ext>
            </a:extLst>
          </p:cNvPr>
          <p:cNvPicPr>
            <a:picLocks noChangeAspect="1"/>
          </p:cNvPicPr>
          <p:nvPr/>
        </p:nvPicPr>
        <p:blipFill>
          <a:blip r:embed="rId3"/>
          <a:stretch>
            <a:fillRect/>
          </a:stretch>
        </p:blipFill>
        <p:spPr>
          <a:xfrm>
            <a:off x="583293" y="1774031"/>
            <a:ext cx="3656479" cy="2889716"/>
          </a:xfrm>
          <a:prstGeom prst="rect">
            <a:avLst/>
          </a:prstGeom>
        </p:spPr>
      </p:pic>
      <p:pic>
        <p:nvPicPr>
          <p:cNvPr id="3" name="그림 5">
            <a:extLst>
              <a:ext uri="{FF2B5EF4-FFF2-40B4-BE49-F238E27FC236}">
                <a16:creationId xmlns:a16="http://schemas.microsoft.com/office/drawing/2014/main" id="{5B0925F4-F0EB-634A-CE6A-CF7768E09A9B}"/>
              </a:ext>
            </a:extLst>
          </p:cNvPr>
          <p:cNvPicPr>
            <a:picLocks noChangeAspect="1"/>
          </p:cNvPicPr>
          <p:nvPr/>
        </p:nvPicPr>
        <p:blipFill>
          <a:blip r:embed="rId4"/>
          <a:stretch>
            <a:fillRect/>
          </a:stretch>
        </p:blipFill>
        <p:spPr>
          <a:xfrm>
            <a:off x="4815114" y="1776192"/>
            <a:ext cx="3662082" cy="2837903"/>
          </a:xfrm>
          <a:prstGeom prst="rect">
            <a:avLst/>
          </a:prstGeom>
        </p:spPr>
      </p:pic>
      <p:sp>
        <p:nvSpPr>
          <p:cNvPr id="11" name="Title 1">
            <a:extLst>
              <a:ext uri="{FF2B5EF4-FFF2-40B4-BE49-F238E27FC236}">
                <a16:creationId xmlns:a16="http://schemas.microsoft.com/office/drawing/2014/main" id="{35106E20-5672-A693-8E25-A80F6CE117D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33</a:t>
            </a:fld>
            <a:endParaRPr lang="en-US"/>
          </a:p>
        </p:txBody>
      </p:sp>
    </p:spTree>
    <p:extLst>
      <p:ext uri="{BB962C8B-B14F-4D97-AF65-F5344CB8AC3E}">
        <p14:creationId xmlns:p14="http://schemas.microsoft.com/office/powerpoint/2010/main" val="137801579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87F172DA-DAAC-3969-544D-C23E64BA9F92}"/>
              </a:ext>
            </a:extLst>
          </p:cNvPr>
          <p:cNvPicPr>
            <a:picLocks noChangeAspect="1"/>
          </p:cNvPicPr>
          <p:nvPr/>
        </p:nvPicPr>
        <p:blipFill>
          <a:blip r:embed="rId3"/>
          <a:stretch>
            <a:fillRect/>
          </a:stretch>
        </p:blipFill>
        <p:spPr>
          <a:xfrm>
            <a:off x="812607" y="1422341"/>
            <a:ext cx="7518786" cy="2298818"/>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34</a:t>
            </a:fld>
            <a:endParaRPr lang="en-US"/>
          </a:p>
        </p:txBody>
      </p:sp>
    </p:spTree>
    <p:extLst>
      <p:ext uri="{BB962C8B-B14F-4D97-AF65-F5344CB8AC3E}">
        <p14:creationId xmlns:p14="http://schemas.microsoft.com/office/powerpoint/2010/main" val="275840657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Attack</a:t>
            </a:r>
            <a:endParaRPr lang="ko-KR" altLang="en-US" sz="2000" b="1" i="0" dirty="0">
              <a:solidFill>
                <a:schemeClr val="tx2"/>
              </a:solidFill>
              <a:ea typeface="돋움"/>
            </a:endParaRPr>
          </a:p>
        </p:txBody>
      </p:sp>
      <p:pic>
        <p:nvPicPr>
          <p:cNvPr id="6" name="그림 6">
            <a:extLst>
              <a:ext uri="{FF2B5EF4-FFF2-40B4-BE49-F238E27FC236}">
                <a16:creationId xmlns:a16="http://schemas.microsoft.com/office/drawing/2014/main" id="{A9FA3C53-55EE-7C74-10B7-9328377A5AC2}"/>
              </a:ext>
            </a:extLst>
          </p:cNvPr>
          <p:cNvPicPr>
            <a:picLocks noChangeAspect="1"/>
          </p:cNvPicPr>
          <p:nvPr/>
        </p:nvPicPr>
        <p:blipFill>
          <a:blip r:embed="rId3"/>
          <a:stretch>
            <a:fillRect/>
          </a:stretch>
        </p:blipFill>
        <p:spPr>
          <a:xfrm>
            <a:off x="617444" y="1774031"/>
            <a:ext cx="3656479" cy="2884113"/>
          </a:xfrm>
          <a:prstGeom prst="rect">
            <a:avLst/>
          </a:prstGeom>
        </p:spPr>
      </p:pic>
      <p:pic>
        <p:nvPicPr>
          <p:cNvPr id="7" name="그림 7">
            <a:extLst>
              <a:ext uri="{FF2B5EF4-FFF2-40B4-BE49-F238E27FC236}">
                <a16:creationId xmlns:a16="http://schemas.microsoft.com/office/drawing/2014/main" id="{25ABAB61-E3C7-97BA-1F07-BE54C102B6C8}"/>
              </a:ext>
            </a:extLst>
          </p:cNvPr>
          <p:cNvPicPr>
            <a:picLocks noChangeAspect="1"/>
          </p:cNvPicPr>
          <p:nvPr/>
        </p:nvPicPr>
        <p:blipFill>
          <a:blip r:embed="rId4"/>
          <a:stretch>
            <a:fillRect/>
          </a:stretch>
        </p:blipFill>
        <p:spPr>
          <a:xfrm>
            <a:off x="4814047" y="1775834"/>
            <a:ext cx="3656479" cy="2852492"/>
          </a:xfrm>
          <a:prstGeom prst="rect">
            <a:avLst/>
          </a:prstGeom>
        </p:spPr>
      </p:pic>
      <p:sp>
        <p:nvSpPr>
          <p:cNvPr id="9" name="Title 1">
            <a:extLst>
              <a:ext uri="{FF2B5EF4-FFF2-40B4-BE49-F238E27FC236}">
                <a16:creationId xmlns:a16="http://schemas.microsoft.com/office/drawing/2014/main" id="{70690B3F-E562-44B8-777E-F12CB3192594}"/>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35</a:t>
            </a:fld>
            <a:endParaRPr lang="en-US"/>
          </a:p>
        </p:txBody>
      </p:sp>
    </p:spTree>
    <p:extLst>
      <p:ext uri="{BB962C8B-B14F-4D97-AF65-F5344CB8AC3E}">
        <p14:creationId xmlns:p14="http://schemas.microsoft.com/office/powerpoint/2010/main" val="3882709980"/>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pic>
        <p:nvPicPr>
          <p:cNvPr id="3" name="Picture 2" descr="Table&#10;&#10;Description automatically generated">
            <a:extLst>
              <a:ext uri="{FF2B5EF4-FFF2-40B4-BE49-F238E27FC236}">
                <a16:creationId xmlns:a16="http://schemas.microsoft.com/office/drawing/2014/main" id="{89E21288-181C-90EC-B9FA-94D2EA15A73C}"/>
              </a:ext>
            </a:extLst>
          </p:cNvPr>
          <p:cNvPicPr>
            <a:picLocks noChangeAspect="1"/>
          </p:cNvPicPr>
          <p:nvPr/>
        </p:nvPicPr>
        <p:blipFill>
          <a:blip r:embed="rId3"/>
          <a:stretch>
            <a:fillRect/>
          </a:stretch>
        </p:blipFill>
        <p:spPr>
          <a:xfrm>
            <a:off x="1641513" y="1135765"/>
            <a:ext cx="5874846" cy="162344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2" name="Title 1">
            <a:extLst>
              <a:ext uri="{FF2B5EF4-FFF2-40B4-BE49-F238E27FC236}">
                <a16:creationId xmlns:a16="http://schemas.microsoft.com/office/drawing/2014/main" id="{1C68B6A7-240B-8486-F3D0-C49A527418B7}"/>
              </a:ext>
            </a:extLst>
          </p:cNvPr>
          <p:cNvSpPr txBox="1">
            <a:spLocks/>
          </p:cNvSpPr>
          <p:nvPr/>
        </p:nvSpPr>
        <p:spPr bwMode="blackWhite">
          <a:xfrm>
            <a:off x="683537" y="2910819"/>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Far 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pic>
        <p:nvPicPr>
          <p:cNvPr id="6" name="Picture 5" descr="Table&#10;&#10;Description automatically generated">
            <a:extLst>
              <a:ext uri="{FF2B5EF4-FFF2-40B4-BE49-F238E27FC236}">
                <a16:creationId xmlns:a16="http://schemas.microsoft.com/office/drawing/2014/main" id="{32B95AFC-8EC5-3503-CF64-B4A632798C9C}"/>
              </a:ext>
            </a:extLst>
          </p:cNvPr>
          <p:cNvPicPr>
            <a:picLocks noChangeAspect="1"/>
          </p:cNvPicPr>
          <p:nvPr/>
        </p:nvPicPr>
        <p:blipFill>
          <a:blip r:embed="rId4"/>
          <a:stretch>
            <a:fillRect/>
          </a:stretch>
        </p:blipFill>
        <p:spPr>
          <a:xfrm>
            <a:off x="1634577" y="3189400"/>
            <a:ext cx="5888718" cy="1639766"/>
          </a:xfrm>
          <a:prstGeom prst="rect">
            <a:avLst/>
          </a:prstGeom>
        </p:spPr>
      </p:pic>
    </p:spTree>
    <p:extLst>
      <p:ext uri="{BB962C8B-B14F-4D97-AF65-F5344CB8AC3E}">
        <p14:creationId xmlns:p14="http://schemas.microsoft.com/office/powerpoint/2010/main" val="2273067592"/>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E7FF118A-C386-7C27-05AB-7B34BD856FD3}"/>
              </a:ext>
            </a:extLst>
          </p:cNvPr>
          <p:cNvPicPr>
            <a:picLocks noChangeAspect="1"/>
          </p:cNvPicPr>
          <p:nvPr/>
        </p:nvPicPr>
        <p:blipFill>
          <a:blip r:embed="rId3"/>
          <a:stretch>
            <a:fillRect/>
          </a:stretch>
        </p:blipFill>
        <p:spPr>
          <a:xfrm>
            <a:off x="634253" y="1773891"/>
            <a:ext cx="3656479" cy="2839570"/>
          </a:xfrm>
          <a:prstGeom prst="rect">
            <a:avLst/>
          </a:prstGeom>
        </p:spPr>
      </p:pic>
      <p:pic>
        <p:nvPicPr>
          <p:cNvPr id="3" name="그림 7">
            <a:extLst>
              <a:ext uri="{FF2B5EF4-FFF2-40B4-BE49-F238E27FC236}">
                <a16:creationId xmlns:a16="http://schemas.microsoft.com/office/drawing/2014/main" id="{28816C73-F872-064B-1F75-CA601079F213}"/>
              </a:ext>
            </a:extLst>
          </p:cNvPr>
          <p:cNvPicPr>
            <a:picLocks noChangeAspect="1"/>
          </p:cNvPicPr>
          <p:nvPr/>
        </p:nvPicPr>
        <p:blipFill>
          <a:blip r:embed="rId4"/>
          <a:stretch>
            <a:fillRect/>
          </a:stretch>
        </p:blipFill>
        <p:spPr>
          <a:xfrm>
            <a:off x="4814047" y="1775300"/>
            <a:ext cx="3656479" cy="2808739"/>
          </a:xfrm>
          <a:prstGeom prst="rect">
            <a:avLst/>
          </a:prstGeom>
        </p:spPr>
      </p:pic>
      <p:sp>
        <p:nvSpPr>
          <p:cNvPr id="9" name="Title 1">
            <a:extLst>
              <a:ext uri="{FF2B5EF4-FFF2-40B4-BE49-F238E27FC236}">
                <a16:creationId xmlns:a16="http://schemas.microsoft.com/office/drawing/2014/main" id="{90B7E09A-7FB1-68F2-7C65-4C61BCF50421}"/>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37</a:t>
            </a:fld>
            <a:endParaRPr lang="en-US"/>
          </a:p>
        </p:txBody>
      </p:sp>
    </p:spTree>
    <p:extLst>
      <p:ext uri="{BB962C8B-B14F-4D97-AF65-F5344CB8AC3E}">
        <p14:creationId xmlns:p14="http://schemas.microsoft.com/office/powerpoint/2010/main" val="405873874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6" name="그림 6">
            <a:extLst>
              <a:ext uri="{FF2B5EF4-FFF2-40B4-BE49-F238E27FC236}">
                <a16:creationId xmlns:a16="http://schemas.microsoft.com/office/drawing/2014/main" id="{9483F6C5-9820-229C-8605-D28CFC09B464}"/>
              </a:ext>
            </a:extLst>
          </p:cNvPr>
          <p:cNvPicPr>
            <a:picLocks noChangeAspect="1"/>
          </p:cNvPicPr>
          <p:nvPr/>
        </p:nvPicPr>
        <p:blipFill>
          <a:blip r:embed="rId3"/>
          <a:stretch>
            <a:fillRect/>
          </a:stretch>
        </p:blipFill>
        <p:spPr>
          <a:xfrm>
            <a:off x="623047" y="1757222"/>
            <a:ext cx="3656479" cy="2884113"/>
          </a:xfrm>
          <a:prstGeom prst="rect">
            <a:avLst/>
          </a:prstGeom>
        </p:spPr>
      </p:pic>
      <p:pic>
        <p:nvPicPr>
          <p:cNvPr id="7" name="그림 7">
            <a:extLst>
              <a:ext uri="{FF2B5EF4-FFF2-40B4-BE49-F238E27FC236}">
                <a16:creationId xmlns:a16="http://schemas.microsoft.com/office/drawing/2014/main" id="{1D18050B-C2B3-0F92-BD39-40D4D24C1C36}"/>
              </a:ext>
            </a:extLst>
          </p:cNvPr>
          <p:cNvPicPr>
            <a:picLocks noChangeAspect="1"/>
          </p:cNvPicPr>
          <p:nvPr/>
        </p:nvPicPr>
        <p:blipFill>
          <a:blip r:embed="rId4"/>
          <a:stretch>
            <a:fillRect/>
          </a:stretch>
        </p:blipFill>
        <p:spPr>
          <a:xfrm>
            <a:off x="4864474" y="1759025"/>
            <a:ext cx="3656479" cy="2852492"/>
          </a:xfrm>
          <a:prstGeom prst="rect">
            <a:avLst/>
          </a:prstGeom>
        </p:spPr>
      </p:pic>
      <p:sp>
        <p:nvSpPr>
          <p:cNvPr id="9" name="Title 1">
            <a:extLst>
              <a:ext uri="{FF2B5EF4-FFF2-40B4-BE49-F238E27FC236}">
                <a16:creationId xmlns:a16="http://schemas.microsoft.com/office/drawing/2014/main" id="{F8BFB6B2-A126-36F4-7B5B-4D062046075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(Same Floor)</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38</a:t>
            </a:fld>
            <a:endParaRPr lang="en-US"/>
          </a:p>
        </p:txBody>
      </p:sp>
    </p:spTree>
    <p:extLst>
      <p:ext uri="{BB962C8B-B14F-4D97-AF65-F5344CB8AC3E}">
        <p14:creationId xmlns:p14="http://schemas.microsoft.com/office/powerpoint/2010/main" val="321729987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Before Jamming</a:t>
            </a:r>
            <a:endParaRPr lang="ko-KR" altLang="en-US"/>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39</a:t>
            </a:fld>
            <a:endParaRPr lang="en-US"/>
          </a:p>
        </p:txBody>
      </p:sp>
      <p:pic>
        <p:nvPicPr>
          <p:cNvPr id="7" name="Picture 6" descr="Table&#10;&#10;Description automatically generated">
            <a:extLst>
              <a:ext uri="{FF2B5EF4-FFF2-40B4-BE49-F238E27FC236}">
                <a16:creationId xmlns:a16="http://schemas.microsoft.com/office/drawing/2014/main" id="{A05FA903-49E1-52D7-BE2D-A101FB35B1DF}"/>
              </a:ext>
            </a:extLst>
          </p:cNvPr>
          <p:cNvPicPr>
            <a:picLocks noChangeAspect="1"/>
          </p:cNvPicPr>
          <p:nvPr/>
        </p:nvPicPr>
        <p:blipFill>
          <a:blip r:embed="rId3"/>
          <a:stretch>
            <a:fillRect/>
          </a:stretch>
        </p:blipFill>
        <p:spPr>
          <a:xfrm>
            <a:off x="1684855" y="3343806"/>
            <a:ext cx="5789696" cy="1556162"/>
          </a:xfrm>
          <a:prstGeom prst="rect">
            <a:avLst/>
          </a:prstGeom>
        </p:spPr>
      </p:pic>
      <p:pic>
        <p:nvPicPr>
          <p:cNvPr id="9" name="그림 6">
            <a:extLst>
              <a:ext uri="{FF2B5EF4-FFF2-40B4-BE49-F238E27FC236}">
                <a16:creationId xmlns:a16="http://schemas.microsoft.com/office/drawing/2014/main" id="{A2672038-69FC-49E6-25E7-9CFFEC8A4B1C}"/>
              </a:ext>
            </a:extLst>
          </p:cNvPr>
          <p:cNvPicPr>
            <a:picLocks noChangeAspect="1"/>
          </p:cNvPicPr>
          <p:nvPr/>
        </p:nvPicPr>
        <p:blipFill>
          <a:blip r:embed="rId4"/>
          <a:stretch>
            <a:fillRect/>
          </a:stretch>
        </p:blipFill>
        <p:spPr>
          <a:xfrm>
            <a:off x="3339806" y="1180559"/>
            <a:ext cx="2478260" cy="2064578"/>
          </a:xfrm>
          <a:prstGeom prst="rect">
            <a:avLst/>
          </a:prstGeom>
        </p:spPr>
      </p:pic>
    </p:spTree>
    <p:extLst>
      <p:ext uri="{BB962C8B-B14F-4D97-AF65-F5344CB8AC3E}">
        <p14:creationId xmlns:p14="http://schemas.microsoft.com/office/powerpoint/2010/main" val="3125546539"/>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Background</a:t>
            </a:r>
            <a:endParaRPr lang="ko-KR" altLang="en-US"/>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rotWithShape="1">
          <a:blip r:embed="rId4"/>
          <a:srcRect r="44888" b="-8043"/>
          <a:stretch/>
        </p:blipFill>
        <p:spPr>
          <a:xfrm>
            <a:off x="1794008" y="4554224"/>
            <a:ext cx="1427823" cy="296382"/>
          </a:xfrm>
          <a:prstGeom prst="rect">
            <a:avLst/>
          </a:prstGeom>
        </p:spPr>
      </p:pic>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z="1000" smtClean="0"/>
              <a:pPr/>
              <a:t>4</a:t>
            </a:fld>
            <a:endParaRPr lang="en-US" sz="1000" dirty="0"/>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815476938"/>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B4AA3EF4-B634-03E5-DDED-23072CB612CE}"/>
              </a:ext>
            </a:extLst>
          </p:cNvPr>
          <p:cNvPicPr>
            <a:picLocks noChangeAspect="1"/>
          </p:cNvPicPr>
          <p:nvPr/>
        </p:nvPicPr>
        <p:blipFill>
          <a:blip r:embed="rId3"/>
          <a:stretch>
            <a:fillRect/>
          </a:stretch>
        </p:blipFill>
        <p:spPr>
          <a:xfrm>
            <a:off x="1085671" y="1530296"/>
            <a:ext cx="6972658" cy="2082907"/>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40</a:t>
            </a:fld>
            <a:endParaRPr lang="en-US"/>
          </a:p>
        </p:txBody>
      </p:sp>
    </p:spTree>
    <p:extLst>
      <p:ext uri="{BB962C8B-B14F-4D97-AF65-F5344CB8AC3E}">
        <p14:creationId xmlns:p14="http://schemas.microsoft.com/office/powerpoint/2010/main" val="108072712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72033CD8-CA4F-2BE1-1A11-D79E3444D3A6}"/>
              </a:ext>
            </a:extLst>
          </p:cNvPr>
          <p:cNvPicPr>
            <a:picLocks noChangeAspect="1"/>
          </p:cNvPicPr>
          <p:nvPr/>
        </p:nvPicPr>
        <p:blipFill>
          <a:blip r:embed="rId3"/>
          <a:stretch>
            <a:fillRect/>
          </a:stretch>
        </p:blipFill>
        <p:spPr>
          <a:xfrm>
            <a:off x="611841" y="1757222"/>
            <a:ext cx="3656479" cy="2884113"/>
          </a:xfrm>
          <a:prstGeom prst="rect">
            <a:avLst/>
          </a:prstGeom>
        </p:spPr>
      </p:pic>
      <p:pic>
        <p:nvPicPr>
          <p:cNvPr id="3" name="그림 7">
            <a:extLst>
              <a:ext uri="{FF2B5EF4-FFF2-40B4-BE49-F238E27FC236}">
                <a16:creationId xmlns:a16="http://schemas.microsoft.com/office/drawing/2014/main" id="{A1B7F538-6DDA-28D3-9B5C-44ABB3BF59C6}"/>
              </a:ext>
            </a:extLst>
          </p:cNvPr>
          <p:cNvPicPr>
            <a:picLocks noChangeAspect="1"/>
          </p:cNvPicPr>
          <p:nvPr/>
        </p:nvPicPr>
        <p:blipFill>
          <a:blip r:embed="rId4"/>
          <a:stretch>
            <a:fillRect/>
          </a:stretch>
        </p:blipFill>
        <p:spPr>
          <a:xfrm>
            <a:off x="4875679" y="1755115"/>
            <a:ext cx="3656479" cy="2832300"/>
          </a:xfrm>
          <a:prstGeom prst="rect">
            <a:avLst/>
          </a:prstGeom>
        </p:spPr>
      </p:pic>
      <p:sp>
        <p:nvSpPr>
          <p:cNvPr id="7" name="Title 1">
            <a:extLst>
              <a:ext uri="{FF2B5EF4-FFF2-40B4-BE49-F238E27FC236}">
                <a16:creationId xmlns:a16="http://schemas.microsoft.com/office/drawing/2014/main" id="{15018415-E3D5-D9B0-0560-29EE8503B8DA}"/>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41</a:t>
            </a:fld>
            <a:endParaRPr lang="en-US"/>
          </a:p>
        </p:txBody>
      </p:sp>
    </p:spTree>
    <p:extLst>
      <p:ext uri="{BB962C8B-B14F-4D97-AF65-F5344CB8AC3E}">
        <p14:creationId xmlns:p14="http://schemas.microsoft.com/office/powerpoint/2010/main" val="126739608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CA03B4A9-9D22-FAAF-6583-3C1655D79BCB}"/>
              </a:ext>
            </a:extLst>
          </p:cNvPr>
          <p:cNvPicPr>
            <a:picLocks noChangeAspect="1"/>
          </p:cNvPicPr>
          <p:nvPr/>
        </p:nvPicPr>
        <p:blipFill>
          <a:blip r:embed="rId3"/>
          <a:stretch>
            <a:fillRect/>
          </a:stretch>
        </p:blipFill>
        <p:spPr>
          <a:xfrm>
            <a:off x="634797" y="1536647"/>
            <a:ext cx="7874405" cy="2070206"/>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42</a:t>
            </a:fld>
            <a:endParaRPr lang="en-US"/>
          </a:p>
        </p:txBody>
      </p:sp>
    </p:spTree>
    <p:extLst>
      <p:ext uri="{BB962C8B-B14F-4D97-AF65-F5344CB8AC3E}">
        <p14:creationId xmlns:p14="http://schemas.microsoft.com/office/powerpoint/2010/main" val="1552650525"/>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C</a:t>
            </a:r>
            <a:r>
              <a:rPr lang="ko-KR" altLang="en-US" sz="2000" b="1" i="0" dirty="0">
                <a:solidFill>
                  <a:schemeClr val="tx2"/>
                </a:solidFill>
                <a:latin typeface="Franklin Gothic Medium"/>
                <a:ea typeface="돋움"/>
              </a:rPr>
              <a:t>lose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attack</a:t>
            </a:r>
            <a:endParaRPr lang="ko-KR" altLang="en-US" sz="2000" b="1" i="0" dirty="0">
              <a:solidFill>
                <a:schemeClr val="tx2"/>
              </a:solidFill>
              <a:ea typeface="돋움"/>
            </a:endParaRPr>
          </a:p>
        </p:txBody>
      </p:sp>
      <p:sp>
        <p:nvSpPr>
          <p:cNvPr id="7" name="Title 1">
            <a:extLst>
              <a:ext uri="{FF2B5EF4-FFF2-40B4-BE49-F238E27FC236}">
                <a16:creationId xmlns:a16="http://schemas.microsoft.com/office/drawing/2014/main" id="{15018415-E3D5-D9B0-0560-29EE8503B8DA}"/>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9" name="그림 9">
            <a:extLst>
              <a:ext uri="{FF2B5EF4-FFF2-40B4-BE49-F238E27FC236}">
                <a16:creationId xmlns:a16="http://schemas.microsoft.com/office/drawing/2014/main" id="{61D091B0-C8DD-5AFD-9119-1CE7C760B7EC}"/>
              </a:ext>
            </a:extLst>
          </p:cNvPr>
          <p:cNvPicPr>
            <a:picLocks noChangeAspect="1"/>
          </p:cNvPicPr>
          <p:nvPr/>
        </p:nvPicPr>
        <p:blipFill>
          <a:blip r:embed="rId3"/>
          <a:stretch>
            <a:fillRect/>
          </a:stretch>
        </p:blipFill>
        <p:spPr>
          <a:xfrm>
            <a:off x="645459" y="1734810"/>
            <a:ext cx="3656479" cy="2884113"/>
          </a:xfrm>
          <a:prstGeom prst="rect">
            <a:avLst/>
          </a:prstGeom>
        </p:spPr>
      </p:pic>
      <p:pic>
        <p:nvPicPr>
          <p:cNvPr id="10" name="그림 10">
            <a:extLst>
              <a:ext uri="{FF2B5EF4-FFF2-40B4-BE49-F238E27FC236}">
                <a16:creationId xmlns:a16="http://schemas.microsoft.com/office/drawing/2014/main" id="{8ABAF3B5-A1BC-BA7C-19AF-E4804667D46B}"/>
              </a:ext>
            </a:extLst>
          </p:cNvPr>
          <p:cNvPicPr>
            <a:picLocks noChangeAspect="1"/>
          </p:cNvPicPr>
          <p:nvPr/>
        </p:nvPicPr>
        <p:blipFill>
          <a:blip r:embed="rId4"/>
          <a:stretch>
            <a:fillRect/>
          </a:stretch>
        </p:blipFill>
        <p:spPr>
          <a:xfrm>
            <a:off x="4842062" y="1736613"/>
            <a:ext cx="3656479" cy="285249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43</a:t>
            </a:fld>
            <a:endParaRPr lang="en-US"/>
          </a:p>
        </p:txBody>
      </p:sp>
    </p:spTree>
    <p:extLst>
      <p:ext uri="{BB962C8B-B14F-4D97-AF65-F5344CB8AC3E}">
        <p14:creationId xmlns:p14="http://schemas.microsoft.com/office/powerpoint/2010/main" val="207153294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pic>
        <p:nvPicPr>
          <p:cNvPr id="3" name="Picture 2" descr="Table&#10;&#10;Description automatically generated">
            <a:extLst>
              <a:ext uri="{FF2B5EF4-FFF2-40B4-BE49-F238E27FC236}">
                <a16:creationId xmlns:a16="http://schemas.microsoft.com/office/drawing/2014/main" id="{09E75AB5-7EBC-57A8-EE6A-784583CCBE6E}"/>
              </a:ext>
            </a:extLst>
          </p:cNvPr>
          <p:cNvPicPr>
            <a:picLocks noChangeAspect="1"/>
          </p:cNvPicPr>
          <p:nvPr/>
        </p:nvPicPr>
        <p:blipFill>
          <a:blip r:embed="rId3"/>
          <a:stretch>
            <a:fillRect/>
          </a:stretch>
        </p:blipFill>
        <p:spPr>
          <a:xfrm>
            <a:off x="774505" y="1549347"/>
            <a:ext cx="7594990" cy="2044805"/>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44</a:t>
            </a:fld>
            <a:endParaRPr lang="en-US"/>
          </a:p>
        </p:txBody>
      </p:sp>
    </p:spTree>
    <p:extLst>
      <p:ext uri="{BB962C8B-B14F-4D97-AF65-F5344CB8AC3E}">
        <p14:creationId xmlns:p14="http://schemas.microsoft.com/office/powerpoint/2010/main" val="194432840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Intentional </a:t>
            </a:r>
            <a:r>
              <a:rPr lang="en-US" altLang="ko-KR" sz="2000" b="1" i="0" dirty="0">
                <a:solidFill>
                  <a:schemeClr val="tx2"/>
                </a:solidFill>
                <a:latin typeface="Franklin Gothic Medium"/>
                <a:ea typeface="돋움"/>
              </a:rPr>
              <a:t>F</a:t>
            </a:r>
            <a:r>
              <a:rPr lang="ko-KR" altLang="en-US" sz="2000" b="1" i="0" dirty="0">
                <a:solidFill>
                  <a:schemeClr val="tx2"/>
                </a:solidFill>
                <a:latin typeface="Franklin Gothic Medium"/>
                <a:ea typeface="돋움"/>
              </a:rPr>
              <a:t>ar </a:t>
            </a:r>
            <a:r>
              <a:rPr lang="en-US" altLang="ko-KR" sz="2000" b="1" i="0" dirty="0">
                <a:solidFill>
                  <a:schemeClr val="tx2"/>
                </a:solidFill>
                <a:latin typeface="Franklin Gothic Medium"/>
                <a:ea typeface="돋움"/>
              </a:rPr>
              <a:t>D</a:t>
            </a:r>
            <a:r>
              <a:rPr lang="ko-KR" altLang="en-US" sz="2000" b="1" i="0" dirty="0">
                <a:solidFill>
                  <a:schemeClr val="tx2"/>
                </a:solidFill>
                <a:latin typeface="Franklin Gothic Medium"/>
                <a:ea typeface="돋움"/>
              </a:rPr>
              <a:t>istance </a:t>
            </a:r>
            <a:r>
              <a:rPr lang="en-US" altLang="ko-KR" sz="2000" b="1" i="0" dirty="0">
                <a:solidFill>
                  <a:schemeClr val="tx2"/>
                </a:solidFill>
                <a:latin typeface="Franklin Gothic Medium"/>
                <a:ea typeface="돋움"/>
              </a:rPr>
              <a:t>A</a:t>
            </a:r>
            <a:r>
              <a:rPr lang="ko-KR" altLang="en-US" sz="2000" b="1" i="0" dirty="0">
                <a:solidFill>
                  <a:schemeClr val="tx2"/>
                </a:solidFill>
                <a:latin typeface="Franklin Gothic Medium"/>
                <a:ea typeface="돋움"/>
              </a:rPr>
              <a:t>ttack</a:t>
            </a:r>
            <a:endParaRPr lang="ko-KR" altLang="en-US" sz="2000" b="1" i="0" dirty="0">
              <a:solidFill>
                <a:schemeClr val="tx2"/>
              </a:solidFill>
              <a:ea typeface="돋움"/>
            </a:endParaRPr>
          </a:p>
        </p:txBody>
      </p:sp>
      <p:pic>
        <p:nvPicPr>
          <p:cNvPr id="8" name="그림 8">
            <a:extLst>
              <a:ext uri="{FF2B5EF4-FFF2-40B4-BE49-F238E27FC236}">
                <a16:creationId xmlns:a16="http://schemas.microsoft.com/office/drawing/2014/main" id="{981BED4A-AC5E-5E13-00FD-F1A90F6511FF}"/>
              </a:ext>
            </a:extLst>
          </p:cNvPr>
          <p:cNvPicPr>
            <a:picLocks noChangeAspect="1"/>
          </p:cNvPicPr>
          <p:nvPr/>
        </p:nvPicPr>
        <p:blipFill>
          <a:blip r:embed="rId3"/>
          <a:stretch>
            <a:fillRect/>
          </a:stretch>
        </p:blipFill>
        <p:spPr>
          <a:xfrm>
            <a:off x="600635" y="1734811"/>
            <a:ext cx="3656479" cy="2884113"/>
          </a:xfrm>
          <a:prstGeom prst="rect">
            <a:avLst/>
          </a:prstGeom>
        </p:spPr>
      </p:pic>
      <p:pic>
        <p:nvPicPr>
          <p:cNvPr id="9" name="그림 9">
            <a:extLst>
              <a:ext uri="{FF2B5EF4-FFF2-40B4-BE49-F238E27FC236}">
                <a16:creationId xmlns:a16="http://schemas.microsoft.com/office/drawing/2014/main" id="{A070489E-ED22-902D-66E6-B23054415764}"/>
              </a:ext>
            </a:extLst>
          </p:cNvPr>
          <p:cNvPicPr>
            <a:picLocks noChangeAspect="1"/>
          </p:cNvPicPr>
          <p:nvPr/>
        </p:nvPicPr>
        <p:blipFill>
          <a:blip r:embed="rId4"/>
          <a:stretch>
            <a:fillRect/>
          </a:stretch>
        </p:blipFill>
        <p:spPr>
          <a:xfrm>
            <a:off x="4870077" y="1736613"/>
            <a:ext cx="3656479" cy="2852492"/>
          </a:xfrm>
          <a:prstGeom prst="rect">
            <a:avLst/>
          </a:prstGeom>
        </p:spPr>
      </p:pic>
      <p:sp>
        <p:nvSpPr>
          <p:cNvPr id="7" name="Title 1">
            <a:extLst>
              <a:ext uri="{FF2B5EF4-FFF2-40B4-BE49-F238E27FC236}">
                <a16:creationId xmlns:a16="http://schemas.microsoft.com/office/drawing/2014/main" id="{FEBA286A-32E1-C34E-192A-D25C6EC4844D}"/>
              </a:ext>
            </a:extLst>
          </p:cNvPr>
          <p:cNvSpPr txBox="1">
            <a:spLocks/>
          </p:cNvSpPr>
          <p:nvPr/>
        </p:nvSpPr>
        <p:spPr bwMode="blackWhite">
          <a:xfrm>
            <a:off x="683537" y="194845"/>
            <a:ext cx="7790797" cy="6647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Indoor Experiment (Upstairs and downstairs experiment)</a:t>
            </a:r>
          </a:p>
          <a:p>
            <a:endParaRPr lang="en-US" i="0" dirty="0">
              <a:latin typeface="+mj-lt"/>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45</a:t>
            </a:fld>
            <a:endParaRPr lang="en-US"/>
          </a:p>
        </p:txBody>
      </p:sp>
    </p:spTree>
    <p:extLst>
      <p:ext uri="{BB962C8B-B14F-4D97-AF65-F5344CB8AC3E}">
        <p14:creationId xmlns:p14="http://schemas.microsoft.com/office/powerpoint/2010/main" val="264552776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dirty="0">
                <a:solidFill>
                  <a:schemeClr val="tx2"/>
                </a:solidFill>
                <a:latin typeface="+mj-lt"/>
              </a:rPr>
              <a:t>Before Jamming</a:t>
            </a:r>
            <a:endParaRPr lang="ko-KR" altLang="en-US" sz="1600" dirty="0"/>
          </a:p>
        </p:txBody>
      </p:sp>
      <p:sp>
        <p:nvSpPr>
          <p:cNvPr id="10" name="Title 1">
            <a:extLst>
              <a:ext uri="{FF2B5EF4-FFF2-40B4-BE49-F238E27FC236}">
                <a16:creationId xmlns:a16="http://schemas.microsoft.com/office/drawing/2014/main" id="{4A105FFA-BF6C-190A-37F6-1E86112CF9EF}"/>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46</a:t>
            </a:fld>
            <a:endParaRPr lang="en-US"/>
          </a:p>
        </p:txBody>
      </p:sp>
      <p:pic>
        <p:nvPicPr>
          <p:cNvPr id="11" name="그림 2" descr="텍스트이(가) 표시된 사진&#10;&#10;자동 생성된 설명">
            <a:extLst>
              <a:ext uri="{FF2B5EF4-FFF2-40B4-BE49-F238E27FC236}">
                <a16:creationId xmlns:a16="http://schemas.microsoft.com/office/drawing/2014/main" id="{112E3C82-B0D1-48AD-DF67-E6070EA10006}"/>
              </a:ext>
            </a:extLst>
          </p:cNvPr>
          <p:cNvPicPr>
            <a:picLocks noChangeAspect="1"/>
          </p:cNvPicPr>
          <p:nvPr/>
        </p:nvPicPr>
        <p:blipFill rotWithShape="1">
          <a:blip r:embed="rId3"/>
          <a:srcRect t="10364"/>
          <a:stretch/>
        </p:blipFill>
        <p:spPr>
          <a:xfrm>
            <a:off x="2616649" y="1243090"/>
            <a:ext cx="3870659" cy="1896542"/>
          </a:xfrm>
          <a:prstGeom prst="rect">
            <a:avLst/>
          </a:prstGeom>
        </p:spPr>
      </p:pic>
      <p:pic>
        <p:nvPicPr>
          <p:cNvPr id="12" name="Picture 11" descr="Table&#10;&#10;Description automatically generated with medium confidence">
            <a:extLst>
              <a:ext uri="{FF2B5EF4-FFF2-40B4-BE49-F238E27FC236}">
                <a16:creationId xmlns:a16="http://schemas.microsoft.com/office/drawing/2014/main" id="{B688B01A-05F9-9E70-D476-98D407D0B653}"/>
              </a:ext>
            </a:extLst>
          </p:cNvPr>
          <p:cNvPicPr>
            <a:picLocks noChangeAspect="1"/>
          </p:cNvPicPr>
          <p:nvPr/>
        </p:nvPicPr>
        <p:blipFill>
          <a:blip r:embed="rId4"/>
          <a:stretch>
            <a:fillRect/>
          </a:stretch>
        </p:blipFill>
        <p:spPr>
          <a:xfrm>
            <a:off x="1697227" y="3343806"/>
            <a:ext cx="5800082" cy="1442507"/>
          </a:xfrm>
          <a:prstGeom prst="rect">
            <a:avLst/>
          </a:prstGeom>
        </p:spPr>
      </p:pic>
    </p:spTree>
    <p:extLst>
      <p:ext uri="{BB962C8B-B14F-4D97-AF65-F5344CB8AC3E}">
        <p14:creationId xmlns:p14="http://schemas.microsoft.com/office/powerpoint/2010/main" val="1095841764"/>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10m</a:t>
            </a:r>
            <a:endParaRPr lang="ko-KR" altLang="en-US" sz="2000" b="1" i="0" dirty="0">
              <a:solidFill>
                <a:schemeClr val="tx2"/>
              </a:solidFill>
              <a:ea typeface="돋움"/>
            </a:endParaRPr>
          </a:p>
        </p:txBody>
      </p:sp>
      <p:pic>
        <p:nvPicPr>
          <p:cNvPr id="2" name="그림 2">
            <a:extLst>
              <a:ext uri="{FF2B5EF4-FFF2-40B4-BE49-F238E27FC236}">
                <a16:creationId xmlns:a16="http://schemas.microsoft.com/office/drawing/2014/main" id="{E0EDA0D9-6DCF-0629-7253-E7D65201640C}"/>
              </a:ext>
            </a:extLst>
          </p:cNvPr>
          <p:cNvPicPr>
            <a:picLocks noChangeAspect="1"/>
          </p:cNvPicPr>
          <p:nvPr/>
        </p:nvPicPr>
        <p:blipFill>
          <a:blip r:embed="rId3"/>
          <a:stretch>
            <a:fillRect/>
          </a:stretch>
        </p:blipFill>
        <p:spPr>
          <a:xfrm>
            <a:off x="1504232" y="2774166"/>
            <a:ext cx="2721628" cy="2113578"/>
          </a:xfrm>
          <a:prstGeom prst="rect">
            <a:avLst/>
          </a:prstGeom>
        </p:spPr>
      </p:pic>
      <p:pic>
        <p:nvPicPr>
          <p:cNvPr id="7" name="그림 9" descr="테이블이(가) 표시된 사진&#10;&#10;자동 생성된 설명">
            <a:extLst>
              <a:ext uri="{FF2B5EF4-FFF2-40B4-BE49-F238E27FC236}">
                <a16:creationId xmlns:a16="http://schemas.microsoft.com/office/drawing/2014/main" id="{7EC75E8C-66E0-69E4-D2C5-628C95115CA6}"/>
              </a:ext>
            </a:extLst>
          </p:cNvPr>
          <p:cNvPicPr>
            <a:picLocks noChangeAspect="1"/>
          </p:cNvPicPr>
          <p:nvPr/>
        </p:nvPicPr>
        <p:blipFill rotWithShape="1">
          <a:blip r:embed="rId4"/>
          <a:srcRect b="2302"/>
          <a:stretch/>
        </p:blipFill>
        <p:spPr>
          <a:xfrm>
            <a:off x="4918142" y="2774166"/>
            <a:ext cx="2721627" cy="2106888"/>
          </a:xfrm>
          <a:prstGeom prst="rect">
            <a:avLst/>
          </a:prstGeom>
        </p:spPr>
      </p:pic>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47</a:t>
            </a:fld>
            <a:endParaRPr lang="en-US"/>
          </a:p>
        </p:txBody>
      </p:sp>
      <p:pic>
        <p:nvPicPr>
          <p:cNvPr id="3" name="Picture 2" descr="Table&#10;&#10;Description automatically generated">
            <a:extLst>
              <a:ext uri="{FF2B5EF4-FFF2-40B4-BE49-F238E27FC236}">
                <a16:creationId xmlns:a16="http://schemas.microsoft.com/office/drawing/2014/main" id="{61B2B87E-B479-F419-D9DF-41639EBE9010}"/>
              </a:ext>
            </a:extLst>
          </p:cNvPr>
          <p:cNvPicPr>
            <a:picLocks noChangeAspect="1"/>
          </p:cNvPicPr>
          <p:nvPr/>
        </p:nvPicPr>
        <p:blipFill>
          <a:blip r:embed="rId5"/>
          <a:stretch>
            <a:fillRect/>
          </a:stretch>
        </p:blipFill>
        <p:spPr>
          <a:xfrm>
            <a:off x="1928569" y="1299139"/>
            <a:ext cx="5286861" cy="1349444"/>
          </a:xfrm>
          <a:prstGeom prst="rect">
            <a:avLst/>
          </a:prstGeom>
        </p:spPr>
      </p:pic>
    </p:spTree>
    <p:extLst>
      <p:ext uri="{BB962C8B-B14F-4D97-AF65-F5344CB8AC3E}">
        <p14:creationId xmlns:p14="http://schemas.microsoft.com/office/powerpoint/2010/main" val="39268551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5</a:t>
            </a:r>
            <a:r>
              <a:rPr lang="ko-KR" altLang="en-US" sz="2000" b="1" i="0" dirty="0">
                <a:solidFill>
                  <a:schemeClr val="tx2"/>
                </a:solidFill>
                <a:latin typeface="Franklin Gothic Medium"/>
                <a:ea typeface="돋움"/>
              </a:rPr>
              <a:t>0m</a:t>
            </a:r>
            <a:endParaRPr lang="ko-KR" altLang="en-US" sz="2000" b="1" i="0" dirty="0">
              <a:solidFill>
                <a:schemeClr val="tx2"/>
              </a:solidFill>
              <a:ea typeface="돋움"/>
            </a:endParaRPr>
          </a:p>
        </p:txBody>
      </p:sp>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48</a:t>
            </a:fld>
            <a:endParaRPr lang="en-US"/>
          </a:p>
        </p:txBody>
      </p:sp>
      <p:pic>
        <p:nvPicPr>
          <p:cNvPr id="8" name="그림 5">
            <a:extLst>
              <a:ext uri="{FF2B5EF4-FFF2-40B4-BE49-F238E27FC236}">
                <a16:creationId xmlns:a16="http://schemas.microsoft.com/office/drawing/2014/main" id="{AF62A68E-080C-C7CB-7EFF-467EA29961B8}"/>
              </a:ext>
            </a:extLst>
          </p:cNvPr>
          <p:cNvPicPr>
            <a:picLocks noChangeAspect="1"/>
          </p:cNvPicPr>
          <p:nvPr/>
        </p:nvPicPr>
        <p:blipFill>
          <a:blip r:embed="rId3"/>
          <a:stretch>
            <a:fillRect/>
          </a:stretch>
        </p:blipFill>
        <p:spPr>
          <a:xfrm>
            <a:off x="1504231" y="2774165"/>
            <a:ext cx="2721628" cy="2113578"/>
          </a:xfrm>
          <a:prstGeom prst="rect">
            <a:avLst/>
          </a:prstGeom>
        </p:spPr>
      </p:pic>
      <p:pic>
        <p:nvPicPr>
          <p:cNvPr id="10" name="그림 7">
            <a:extLst>
              <a:ext uri="{FF2B5EF4-FFF2-40B4-BE49-F238E27FC236}">
                <a16:creationId xmlns:a16="http://schemas.microsoft.com/office/drawing/2014/main" id="{F19D8E7E-B062-3AB7-752D-0A3E7C1BBEF0}"/>
              </a:ext>
            </a:extLst>
          </p:cNvPr>
          <p:cNvPicPr>
            <a:picLocks noChangeAspect="1"/>
          </p:cNvPicPr>
          <p:nvPr/>
        </p:nvPicPr>
        <p:blipFill>
          <a:blip r:embed="rId4"/>
          <a:stretch>
            <a:fillRect/>
          </a:stretch>
        </p:blipFill>
        <p:spPr>
          <a:xfrm>
            <a:off x="4918143" y="2772450"/>
            <a:ext cx="2721627" cy="2108166"/>
          </a:xfrm>
          <a:prstGeom prst="rect">
            <a:avLst/>
          </a:prstGeom>
        </p:spPr>
      </p:pic>
      <p:pic>
        <p:nvPicPr>
          <p:cNvPr id="12" name="Picture 11" descr="Table&#10;&#10;Description automatically generated">
            <a:extLst>
              <a:ext uri="{FF2B5EF4-FFF2-40B4-BE49-F238E27FC236}">
                <a16:creationId xmlns:a16="http://schemas.microsoft.com/office/drawing/2014/main" id="{28051C9D-89BB-0BFB-2185-C57646E10069}"/>
              </a:ext>
            </a:extLst>
          </p:cNvPr>
          <p:cNvPicPr>
            <a:picLocks noChangeAspect="1"/>
          </p:cNvPicPr>
          <p:nvPr/>
        </p:nvPicPr>
        <p:blipFill rotWithShape="1">
          <a:blip r:embed="rId5"/>
          <a:srcRect t="8426" b="1423"/>
          <a:stretch/>
        </p:blipFill>
        <p:spPr>
          <a:xfrm>
            <a:off x="1935505" y="1261561"/>
            <a:ext cx="5286861" cy="1392870"/>
          </a:xfrm>
          <a:prstGeom prst="rect">
            <a:avLst/>
          </a:prstGeom>
        </p:spPr>
      </p:pic>
    </p:spTree>
    <p:extLst>
      <p:ext uri="{BB962C8B-B14F-4D97-AF65-F5344CB8AC3E}">
        <p14:creationId xmlns:p14="http://schemas.microsoft.com/office/powerpoint/2010/main" val="369044879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30955"/>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4" name="Title 1">
            <a:extLst>
              <a:ext uri="{FF2B5EF4-FFF2-40B4-BE49-F238E27FC236}">
                <a16:creationId xmlns:a16="http://schemas.microsoft.com/office/drawing/2014/main" id="{C33CBB9D-0B0E-4AE5-9C81-E5E20D5816D0}"/>
              </a:ext>
            </a:extLst>
          </p:cNvPr>
          <p:cNvSpPr txBox="1">
            <a:spLocks/>
          </p:cNvSpPr>
          <p:nvPr/>
        </p:nvSpPr>
        <p:spPr bwMode="blackWhite">
          <a:xfrm>
            <a:off x="683537" y="8699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dirty="0">
                <a:solidFill>
                  <a:schemeClr val="tx2"/>
                </a:solidFill>
                <a:latin typeface="Franklin Gothic Medium"/>
                <a:ea typeface="돋움"/>
              </a:rPr>
              <a:t>Unintentional </a:t>
            </a:r>
            <a:r>
              <a:rPr lang="en-US" altLang="ko-KR" sz="2000" b="1" i="0" dirty="0">
                <a:solidFill>
                  <a:schemeClr val="tx2"/>
                </a:solidFill>
                <a:latin typeface="Franklin Gothic Medium"/>
                <a:ea typeface="돋움"/>
              </a:rPr>
              <a:t>10</a:t>
            </a:r>
            <a:r>
              <a:rPr lang="ko-KR" altLang="en-US" sz="2000" b="1" i="0" dirty="0">
                <a:solidFill>
                  <a:schemeClr val="tx2"/>
                </a:solidFill>
                <a:latin typeface="Franklin Gothic Medium"/>
                <a:ea typeface="돋움"/>
              </a:rPr>
              <a:t>0m</a:t>
            </a:r>
            <a:endParaRPr lang="ko-KR" altLang="en-US" sz="2000" b="1" i="0" dirty="0">
              <a:solidFill>
                <a:schemeClr val="tx2"/>
              </a:solidFill>
              <a:ea typeface="돋움"/>
            </a:endParaRPr>
          </a:p>
        </p:txBody>
      </p:sp>
      <p:sp>
        <p:nvSpPr>
          <p:cNvPr id="9" name="Title 1">
            <a:extLst>
              <a:ext uri="{FF2B5EF4-FFF2-40B4-BE49-F238E27FC236}">
                <a16:creationId xmlns:a16="http://schemas.microsoft.com/office/drawing/2014/main" id="{03ADC689-14D3-B01A-EED2-62EA563071AA}"/>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dirty="0">
                <a:latin typeface="+mj-lt"/>
              </a:rPr>
              <a:t>Outdoor Experiment</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49</a:t>
            </a:fld>
            <a:endParaRPr lang="en-US"/>
          </a:p>
        </p:txBody>
      </p:sp>
      <p:pic>
        <p:nvPicPr>
          <p:cNvPr id="6" name="Picture 5" descr="Table&#10;&#10;Description automatically generated">
            <a:extLst>
              <a:ext uri="{FF2B5EF4-FFF2-40B4-BE49-F238E27FC236}">
                <a16:creationId xmlns:a16="http://schemas.microsoft.com/office/drawing/2014/main" id="{924F5420-1CA8-9CD8-C10E-FA46BCE87CA2}"/>
              </a:ext>
            </a:extLst>
          </p:cNvPr>
          <p:cNvPicPr>
            <a:picLocks noChangeAspect="1"/>
          </p:cNvPicPr>
          <p:nvPr/>
        </p:nvPicPr>
        <p:blipFill rotWithShape="1">
          <a:blip r:embed="rId3"/>
          <a:srcRect t="6102" b="1423"/>
          <a:stretch/>
        </p:blipFill>
        <p:spPr>
          <a:xfrm>
            <a:off x="1935505" y="1264133"/>
            <a:ext cx="5286861" cy="1392870"/>
          </a:xfrm>
          <a:prstGeom prst="rect">
            <a:avLst/>
          </a:prstGeom>
        </p:spPr>
      </p:pic>
      <p:pic>
        <p:nvPicPr>
          <p:cNvPr id="8" name="그림 5">
            <a:extLst>
              <a:ext uri="{FF2B5EF4-FFF2-40B4-BE49-F238E27FC236}">
                <a16:creationId xmlns:a16="http://schemas.microsoft.com/office/drawing/2014/main" id="{AF62A68E-080C-C7CB-7EFF-467EA29961B8}"/>
              </a:ext>
            </a:extLst>
          </p:cNvPr>
          <p:cNvPicPr>
            <a:picLocks noChangeAspect="1"/>
          </p:cNvPicPr>
          <p:nvPr/>
        </p:nvPicPr>
        <p:blipFill>
          <a:blip r:embed="rId4"/>
          <a:stretch>
            <a:fillRect/>
          </a:stretch>
        </p:blipFill>
        <p:spPr>
          <a:xfrm>
            <a:off x="1504231" y="2774165"/>
            <a:ext cx="2721628" cy="2113578"/>
          </a:xfrm>
          <a:prstGeom prst="rect">
            <a:avLst/>
          </a:prstGeom>
        </p:spPr>
      </p:pic>
      <p:pic>
        <p:nvPicPr>
          <p:cNvPr id="10" name="그림 7">
            <a:extLst>
              <a:ext uri="{FF2B5EF4-FFF2-40B4-BE49-F238E27FC236}">
                <a16:creationId xmlns:a16="http://schemas.microsoft.com/office/drawing/2014/main" id="{F19D8E7E-B062-3AB7-752D-0A3E7C1BBEF0}"/>
              </a:ext>
            </a:extLst>
          </p:cNvPr>
          <p:cNvPicPr>
            <a:picLocks noChangeAspect="1"/>
          </p:cNvPicPr>
          <p:nvPr/>
        </p:nvPicPr>
        <p:blipFill>
          <a:blip r:embed="rId5"/>
          <a:stretch>
            <a:fillRect/>
          </a:stretch>
        </p:blipFill>
        <p:spPr>
          <a:xfrm>
            <a:off x="4918143" y="2772450"/>
            <a:ext cx="2721627" cy="2108166"/>
          </a:xfrm>
          <a:prstGeom prst="rect">
            <a:avLst/>
          </a:prstGeom>
        </p:spPr>
      </p:pic>
      <p:pic>
        <p:nvPicPr>
          <p:cNvPr id="2" name="Picture 1" descr="Table&#10;&#10;Description automatically generated">
            <a:extLst>
              <a:ext uri="{FF2B5EF4-FFF2-40B4-BE49-F238E27FC236}">
                <a16:creationId xmlns:a16="http://schemas.microsoft.com/office/drawing/2014/main" id="{917B1B06-71C3-790B-6F00-F8AE7577F0F7}"/>
              </a:ext>
            </a:extLst>
          </p:cNvPr>
          <p:cNvPicPr>
            <a:picLocks noChangeAspect="1"/>
          </p:cNvPicPr>
          <p:nvPr/>
        </p:nvPicPr>
        <p:blipFill rotWithShape="1">
          <a:blip r:embed="rId6"/>
          <a:srcRect b="4632"/>
          <a:stretch/>
        </p:blipFill>
        <p:spPr>
          <a:xfrm>
            <a:off x="1935505" y="1263275"/>
            <a:ext cx="5286861" cy="1394585"/>
          </a:xfrm>
          <a:prstGeom prst="rect">
            <a:avLst/>
          </a:prstGeom>
        </p:spPr>
      </p:pic>
    </p:spTree>
    <p:extLst>
      <p:ext uri="{BB962C8B-B14F-4D97-AF65-F5344CB8AC3E}">
        <p14:creationId xmlns:p14="http://schemas.microsoft.com/office/powerpoint/2010/main" val="3118151149"/>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p>
        </p:txBody>
      </p:sp>
      <p:pic>
        <p:nvPicPr>
          <p:cNvPr id="12" name="그림 16">
            <a:extLst>
              <a:ext uri="{FF2B5EF4-FFF2-40B4-BE49-F238E27FC236}">
                <a16:creationId xmlns:a16="http://schemas.microsoft.com/office/drawing/2014/main" id="{B2372193-C3E2-7396-3464-AA4A79024BA8}"/>
              </a:ext>
            </a:extLst>
          </p:cNvPr>
          <p:cNvPicPr>
            <a:picLocks noChangeAspect="1"/>
          </p:cNvPicPr>
          <p:nvPr/>
        </p:nvPicPr>
        <p:blipFill>
          <a:blip r:embed="rId3"/>
          <a:stretch>
            <a:fillRect/>
          </a:stretch>
        </p:blipFill>
        <p:spPr>
          <a:xfrm>
            <a:off x="1426684" y="1018733"/>
            <a:ext cx="6296139" cy="3333255"/>
          </a:xfrm>
          <a:prstGeom prst="rect">
            <a:avLst/>
          </a:prstGeom>
        </p:spPr>
      </p:pic>
      <p:sp>
        <p:nvSpPr>
          <p:cNvPr id="23" name="Title 1">
            <a:extLst>
              <a:ext uri="{FF2B5EF4-FFF2-40B4-BE49-F238E27FC236}">
                <a16:creationId xmlns:a16="http://schemas.microsoft.com/office/drawing/2014/main" id="{2CB6E670-9516-3622-E11E-AADF52BE4749}"/>
              </a:ext>
            </a:extLst>
          </p:cNvPr>
          <p:cNvSpPr txBox="1">
            <a:spLocks/>
          </p:cNvSpPr>
          <p:nvPr/>
        </p:nvSpPr>
        <p:spPr bwMode="blackWhite">
          <a:xfrm>
            <a:off x="2641982" y="4521943"/>
            <a:ext cx="38625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600" i="0">
                <a:solidFill>
                  <a:schemeClr val="accent2"/>
                </a:solidFill>
                <a:latin typeface="Franklin Gothic Medium"/>
              </a:rPr>
              <a:t>Figure 1: Global IoT market growth [1]</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5</a:t>
            </a:fld>
            <a:endParaRPr lang="en-US" sz="1000" dirty="0">
              <a:solidFill>
                <a:schemeClr val="accent4"/>
              </a:solidFill>
            </a:endParaRPr>
          </a:p>
        </p:txBody>
      </p:sp>
    </p:spTree>
    <p:extLst>
      <p:ext uri="{BB962C8B-B14F-4D97-AF65-F5344CB8AC3E}">
        <p14:creationId xmlns:p14="http://schemas.microsoft.com/office/powerpoint/2010/main" val="3369088672"/>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3" name="Title 1">
            <a:extLst>
              <a:ext uri="{FF2B5EF4-FFF2-40B4-BE49-F238E27FC236}">
                <a16:creationId xmlns:a16="http://schemas.microsoft.com/office/drawing/2014/main" id="{B7EA0BEA-4B14-3DA8-9E4D-50A3C18522A4}"/>
              </a:ext>
            </a:extLst>
          </p:cNvPr>
          <p:cNvSpPr txBox="1">
            <a:spLocks/>
          </p:cNvSpPr>
          <p:nvPr/>
        </p:nvSpPr>
        <p:spPr bwMode="blackWhite">
          <a:xfrm>
            <a:off x="683537" y="1354399"/>
            <a:ext cx="7902612" cy="323857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200000"/>
              </a:lnSpc>
              <a:buFont typeface="Arial"/>
              <a:buChar char="•"/>
            </a:pPr>
            <a:r>
              <a:rPr lang="en-US" altLang="ko-KR" sz="1800" i="0" dirty="0">
                <a:solidFill>
                  <a:schemeClr val="accent2"/>
                </a:solidFill>
                <a:latin typeface="Franklin Gothic Medium"/>
                <a:ea typeface="돋움"/>
              </a:rPr>
              <a:t>Security vulnerability on physical layer of LoRaWAN</a:t>
            </a:r>
            <a:endParaRPr lang="ko-KR" altLang="en-US" dirty="0">
              <a:solidFill>
                <a:schemeClr val="accent2"/>
              </a:solidFill>
            </a:endParaRPr>
          </a:p>
          <a:p>
            <a:pPr marL="285750" indent="-285750">
              <a:lnSpc>
                <a:spcPct val="200000"/>
              </a:lnSpc>
              <a:buFont typeface="Arial"/>
              <a:buChar char="•"/>
            </a:pPr>
            <a:r>
              <a:rPr lang="en-US" altLang="ko-KR" sz="1800" i="0" dirty="0">
                <a:solidFill>
                  <a:schemeClr val="accent2"/>
                </a:solidFill>
                <a:latin typeface="Franklin Gothic Medium"/>
                <a:ea typeface="돋움"/>
              </a:rPr>
              <a:t>Using legacy of 900 MHz devices</a:t>
            </a:r>
          </a:p>
          <a:p>
            <a:pPr marL="285750" indent="-285750">
              <a:lnSpc>
                <a:spcPct val="200000"/>
              </a:lnSpc>
              <a:buFont typeface="Arial"/>
              <a:buChar char="•"/>
            </a:pPr>
            <a:r>
              <a:rPr lang="en-US" altLang="ko-KR" sz="1800" i="0" dirty="0">
                <a:solidFill>
                  <a:schemeClr val="accent2"/>
                </a:solidFill>
                <a:latin typeface="Franklin Gothic Medium"/>
                <a:ea typeface="돋움"/>
              </a:rPr>
              <a:t>Intended and Unintended situation</a:t>
            </a:r>
          </a:p>
          <a:p>
            <a:pPr marL="285750" indent="-285750">
              <a:lnSpc>
                <a:spcPct val="200000"/>
              </a:lnSpc>
              <a:buFont typeface="Arial"/>
              <a:buChar char="•"/>
            </a:pPr>
            <a:r>
              <a:rPr lang="en-US" altLang="ko-KR" sz="1800" i="0" dirty="0">
                <a:solidFill>
                  <a:schemeClr val="accent2"/>
                </a:solidFill>
                <a:latin typeface="Franklin Gothic Medium"/>
                <a:ea typeface="돋움"/>
              </a:rPr>
              <a:t>Fully reflected the actual environment</a:t>
            </a:r>
          </a:p>
          <a:p>
            <a:pPr marL="285750" indent="-285750">
              <a:lnSpc>
                <a:spcPct val="200000"/>
              </a:lnSpc>
              <a:buFont typeface="Arial"/>
              <a:buChar char="•"/>
            </a:pPr>
            <a:r>
              <a:rPr lang="en-US" altLang="ko-KR" sz="1800" i="0" dirty="0">
                <a:solidFill>
                  <a:schemeClr val="accent2"/>
                </a:solidFill>
                <a:latin typeface="Franklin Gothic Medium"/>
                <a:ea typeface="돋움"/>
              </a:rPr>
              <a:t>Reconsidered security vulnerability of LoRaWAN</a:t>
            </a:r>
          </a:p>
          <a:p>
            <a:pPr marL="285750" indent="-285750">
              <a:lnSpc>
                <a:spcPct val="200000"/>
              </a:lnSpc>
              <a:buFont typeface="Arial"/>
              <a:buChar char="•"/>
            </a:pPr>
            <a:r>
              <a:rPr lang="en-US" altLang="ko-KR" sz="1800" i="0" dirty="0">
                <a:solidFill>
                  <a:schemeClr val="accent2"/>
                </a:solidFill>
                <a:latin typeface="Franklin Gothic Medium"/>
                <a:ea typeface="돋움"/>
              </a:rPr>
              <a:t>Metrics for accurate performance evaluation</a:t>
            </a:r>
            <a:endParaRPr lang="en-US" altLang="ko-KR" sz="1800" i="0" dirty="0">
              <a:solidFill>
                <a:schemeClr val="accent2"/>
              </a:solidFill>
              <a:ea typeface="돋움"/>
            </a:endParaRPr>
          </a:p>
        </p:txBody>
      </p:sp>
      <p:sp>
        <p:nvSpPr>
          <p:cNvPr id="7" name="Title 1">
            <a:extLst>
              <a:ext uri="{FF2B5EF4-FFF2-40B4-BE49-F238E27FC236}">
                <a16:creationId xmlns:a16="http://schemas.microsoft.com/office/drawing/2014/main" id="{722DFB42-99FE-3072-AA42-3C23CEA7AD30}"/>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Conclusion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50</a:t>
            </a:fld>
            <a:endParaRPr lang="en-US"/>
          </a:p>
        </p:txBody>
      </p:sp>
    </p:spTree>
    <p:extLst>
      <p:ext uri="{BB962C8B-B14F-4D97-AF65-F5344CB8AC3E}">
        <p14:creationId xmlns:p14="http://schemas.microsoft.com/office/powerpoint/2010/main" val="3517124297"/>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6" name="TextBox 5">
            <a:extLst>
              <a:ext uri="{FF2B5EF4-FFF2-40B4-BE49-F238E27FC236}">
                <a16:creationId xmlns:a16="http://schemas.microsoft.com/office/drawing/2014/main" id="{744FA386-6BD9-0208-A3A6-A99B52F3DDB3}"/>
              </a:ext>
            </a:extLst>
          </p:cNvPr>
          <p:cNvSpPr txBox="1"/>
          <p:nvPr/>
        </p:nvSpPr>
        <p:spPr>
          <a:xfrm>
            <a:off x="335045" y="906575"/>
            <a:ext cx="8575689" cy="130805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2"/>
                </a:solidFill>
                <a:ea typeface="+mn-lt"/>
                <a:cs typeface="+mn-lt"/>
              </a:rPr>
              <a:t>[1]  IoT Analytics, "Global IoT market size", iot-analytics.com [Online]. Available: </a:t>
            </a:r>
            <a:r>
              <a:rPr lang="en-US" sz="1000">
                <a:solidFill>
                  <a:schemeClr val="accent2"/>
                </a:solidFill>
                <a:ea typeface="+mn-lt"/>
                <a:cs typeface="+mn-lt"/>
                <a:hlinkClick r:id="rId2">
                  <a:extLst>
                    <a:ext uri="{A12FA001-AC4F-418D-AE19-62706E023703}">
                      <ahyp:hlinkClr xmlns:ahyp="http://schemas.microsoft.com/office/drawing/2018/hyperlinkcolor" val="tx"/>
                    </a:ext>
                  </a:extLst>
                </a:hlinkClick>
              </a:rPr>
              <a:t>https://iot-analytics.com/iot-market-size/</a:t>
            </a:r>
            <a:r>
              <a:rPr lang="en-US" sz="1000">
                <a:solidFill>
                  <a:schemeClr val="accent2"/>
                </a:solidFill>
                <a:ea typeface="+mn-lt"/>
                <a:cs typeface="+mn-lt"/>
              </a:rPr>
              <a:t>. [Accessed: 10-Dec-2022].</a:t>
            </a:r>
          </a:p>
          <a:p>
            <a:r>
              <a:rPr lang="en-US" sz="1000">
                <a:solidFill>
                  <a:schemeClr val="accent2"/>
                </a:solidFill>
                <a:ea typeface="+mn-lt"/>
                <a:cs typeface="+mn-lt"/>
              </a:rPr>
              <a:t>[2] ALLION, "Wireless Technologies in IoT", allion.com [Online]. Available: </a:t>
            </a:r>
            <a:r>
              <a:rPr lang="en-US" sz="1000">
                <a:solidFill>
                  <a:schemeClr val="accent2"/>
                </a:solidFill>
                <a:ea typeface="+mn-lt"/>
                <a:cs typeface="+mn-lt"/>
                <a:hlinkClick r:id="rId3">
                  <a:extLst>
                    <a:ext uri="{A12FA001-AC4F-418D-AE19-62706E023703}">
                      <ahyp:hlinkClr xmlns:ahyp="http://schemas.microsoft.com/office/drawing/2018/hyperlinkcolor" val="tx"/>
                    </a:ext>
                  </a:extLst>
                </a:hlinkClick>
              </a:rPr>
              <a:t>https://www.allion.com/iot-lpwan/</a:t>
            </a:r>
            <a:r>
              <a:rPr lang="en-US" sz="1000">
                <a:solidFill>
                  <a:schemeClr val="accent2"/>
                </a:solidFill>
                <a:ea typeface="+mn-lt"/>
                <a:cs typeface="+mn-lt"/>
              </a:rPr>
              <a:t>. [Accessed: 10-Dec-2022].</a:t>
            </a:r>
            <a:endParaRPr lang="ko-KR" altLang="en-US" sz="1000">
              <a:solidFill>
                <a:schemeClr val="accent2"/>
              </a:solidFill>
              <a:ea typeface="돋움"/>
            </a:endParaRPr>
          </a:p>
          <a:p>
            <a:r>
              <a:rPr lang="en-US" sz="1000">
                <a:solidFill>
                  <a:schemeClr val="accent2"/>
                </a:solidFill>
                <a:ea typeface="+mn-lt"/>
                <a:cs typeface="+mn-lt"/>
              </a:rPr>
              <a:t>[3] HELTEC Automation, "</a:t>
            </a:r>
            <a:r>
              <a:rPr lang="en-US" sz="1000" err="1">
                <a:solidFill>
                  <a:schemeClr val="accent2"/>
                </a:solidFill>
                <a:ea typeface="+mn-lt"/>
                <a:cs typeface="+mn-lt"/>
              </a:rPr>
              <a:t>WiFi</a:t>
            </a:r>
            <a:r>
              <a:rPr lang="en-US" sz="1000">
                <a:solidFill>
                  <a:schemeClr val="accent2"/>
                </a:solidFill>
                <a:ea typeface="+mn-lt"/>
                <a:cs typeface="+mn-lt"/>
              </a:rPr>
              <a:t> LoRa 32 (V2.1) Phaseout", heltec.org [Online]. Available: </a:t>
            </a:r>
            <a:r>
              <a:rPr lang="en-US" sz="1000">
                <a:solidFill>
                  <a:schemeClr val="accent2"/>
                </a:solidFill>
                <a:ea typeface="+mn-lt"/>
                <a:cs typeface="+mn-lt"/>
                <a:hlinkClick r:id="rId4">
                  <a:extLst>
                    <a:ext uri="{A12FA001-AC4F-418D-AE19-62706E023703}">
                      <ahyp:hlinkClr xmlns:ahyp="http://schemas.microsoft.com/office/drawing/2018/hyperlinkcolor" val="tx"/>
                    </a:ext>
                  </a:extLst>
                </a:hlinkClick>
              </a:rPr>
              <a:t>https://heltec.org/project/wifi-lora-32/</a:t>
            </a:r>
            <a:r>
              <a:rPr lang="en-US" sz="1000">
                <a:solidFill>
                  <a:schemeClr val="accent2"/>
                </a:solidFill>
                <a:ea typeface="+mn-lt"/>
                <a:cs typeface="+mn-lt"/>
              </a:rPr>
              <a:t>. [Accessed: 10-Dec-2022].</a:t>
            </a:r>
          </a:p>
          <a:p>
            <a:r>
              <a:rPr lang="en-US" sz="1000">
                <a:solidFill>
                  <a:schemeClr val="accent2"/>
                </a:solidFill>
                <a:ea typeface="+mn-lt"/>
                <a:cs typeface="+mn-lt"/>
              </a:rPr>
              <a:t>[4] </a:t>
            </a:r>
            <a:r>
              <a:rPr lang="en-US" sz="1000" err="1">
                <a:solidFill>
                  <a:schemeClr val="accent2"/>
                </a:solidFill>
                <a:ea typeface="+mn-lt"/>
                <a:cs typeface="+mn-lt"/>
              </a:rPr>
              <a:t>intellias</a:t>
            </a:r>
            <a:r>
              <a:rPr lang="en-US" sz="1000">
                <a:solidFill>
                  <a:schemeClr val="accent2"/>
                </a:solidFill>
                <a:ea typeface="+mn-lt"/>
                <a:cs typeface="+mn-lt"/>
              </a:rPr>
              <a:t>, "Use cases of </a:t>
            </a:r>
            <a:r>
              <a:rPr lang="en-US" sz="1000" err="1">
                <a:solidFill>
                  <a:schemeClr val="accent2"/>
                </a:solidFill>
                <a:ea typeface="+mn-lt"/>
                <a:cs typeface="+mn-lt"/>
              </a:rPr>
              <a:t>LoRaWAN</a:t>
            </a:r>
            <a:r>
              <a:rPr lang="en-US" sz="1000">
                <a:solidFill>
                  <a:schemeClr val="accent2"/>
                </a:solidFill>
                <a:ea typeface="+mn-lt"/>
                <a:cs typeface="+mn-lt"/>
              </a:rPr>
              <a:t> smart city", intellias.com [Online]. Available: </a:t>
            </a:r>
            <a:r>
              <a:rPr lang="en-US" sz="1000">
                <a:solidFill>
                  <a:schemeClr val="accent2"/>
                </a:solidFill>
                <a:ea typeface="+mn-lt"/>
                <a:cs typeface="+mn-lt"/>
                <a:hlinkClick r:id="rId5">
                  <a:extLst>
                    <a:ext uri="{A12FA001-AC4F-418D-AE19-62706E023703}">
                      <ahyp:hlinkClr xmlns:ahyp="http://schemas.microsoft.com/office/drawing/2018/hyperlinkcolor" val="tx"/>
                    </a:ext>
                  </a:extLst>
                </a:hlinkClick>
              </a:rPr>
              <a:t>https://intellias.com/why-lora-is-the-best-option-for-smart-city-and-smart-building-applications/</a:t>
            </a:r>
            <a:r>
              <a:rPr lang="en-US" sz="1000">
                <a:solidFill>
                  <a:schemeClr val="accent2"/>
                </a:solidFill>
                <a:ea typeface="+mn-lt"/>
                <a:cs typeface="+mn-lt"/>
              </a:rPr>
              <a:t>. [Accessed: 10-Dec-2022].</a:t>
            </a:r>
          </a:p>
          <a:p>
            <a:r>
              <a:rPr lang="en-US" sz="1000">
                <a:solidFill>
                  <a:schemeClr val="accent2"/>
                </a:solidFill>
                <a:ea typeface="+mn-lt"/>
                <a:cs typeface="+mn-lt"/>
              </a:rPr>
              <a:t>[5] IoT Analytics, "IoT Enterprise Spending", iot-analytics.com [Online]. Available: </a:t>
            </a:r>
            <a:r>
              <a:rPr lang="en-US" sz="1000">
                <a:solidFill>
                  <a:schemeClr val="accent2"/>
                </a:solidFill>
                <a:ea typeface="+mn-lt"/>
                <a:cs typeface="+mn-lt"/>
                <a:hlinkClick r:id="rId6">
                  <a:extLst>
                    <a:ext uri="{A12FA001-AC4F-418D-AE19-62706E023703}">
                      <ahyp:hlinkClr xmlns:ahyp="http://schemas.microsoft.com/office/drawing/2018/hyperlinkcolor" val="tx"/>
                    </a:ext>
                  </a:extLst>
                </a:hlinkClick>
              </a:rPr>
              <a:t>https://iot-analytics.com/2021-global-iot-spending-grow-24-percent/</a:t>
            </a:r>
            <a:r>
              <a:rPr lang="en-US" sz="1000">
                <a:solidFill>
                  <a:schemeClr val="accent2"/>
                </a:solidFill>
                <a:ea typeface="+mn-lt"/>
                <a:cs typeface="+mn-lt"/>
              </a:rPr>
              <a:t>. [Accessed: 10-Dec-2022].</a:t>
            </a:r>
          </a:p>
          <a:p>
            <a:endParaRPr lang="en-US" sz="900">
              <a:solidFill>
                <a:schemeClr val="accent2"/>
              </a:solidFill>
            </a:endParaRPr>
          </a:p>
        </p:txBody>
      </p:sp>
      <p:sp>
        <p:nvSpPr>
          <p:cNvPr id="7" name="Title 1">
            <a:extLst>
              <a:ext uri="{FF2B5EF4-FFF2-40B4-BE49-F238E27FC236}">
                <a16:creationId xmlns:a16="http://schemas.microsoft.com/office/drawing/2014/main" id="{48E5DCEF-03AD-FE01-6208-A0E6C5EC6588}"/>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Reference</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51</a:t>
            </a:fld>
            <a:endParaRPr lang="en-US"/>
          </a:p>
        </p:txBody>
      </p:sp>
    </p:spTree>
    <p:extLst>
      <p:ext uri="{BB962C8B-B14F-4D97-AF65-F5344CB8AC3E}">
        <p14:creationId xmlns:p14="http://schemas.microsoft.com/office/powerpoint/2010/main" val="878399655"/>
      </p:ext>
    </p:extLst>
  </p:cSld>
  <p:clrMapOvr>
    <a:masterClrMapping/>
  </p:clrMapOvr>
  <mc:AlternateContent xmlns:mc="http://schemas.openxmlformats.org/markup-compatibility/2006" xmlns:p14="http://schemas.microsoft.com/office/powerpoint/2010/main">
    <mc:Choice Requires="p14">
      <p:transition spd="slow" p14:dur="2000" advTm="735"/>
    </mc:Choice>
    <mc:Fallback xmlns="">
      <p:transition spd="slow" advTm="73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Q &amp; 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52</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1564979424"/>
      </p:ext>
    </p:extLst>
  </p:cSld>
  <p:clrMapOvr>
    <a:masterClrMapping/>
  </p:clrMapOvr>
  <mc:AlternateContent xmlns:mc="http://schemas.openxmlformats.org/markup-compatibility/2006" xmlns:p14="http://schemas.microsoft.com/office/powerpoint/2010/main">
    <mc:Choice Requires="p14">
      <p:transition spd="slow" p14:dur="2000" advTm="11046"/>
    </mc:Choice>
    <mc:Fallback xmlns="">
      <p:transition spd="slow" advTm="1104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53</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final-presentation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3124401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Use cases of </a:t>
            </a:r>
            <a:r>
              <a:rPr lang="en-US" i="0" err="1">
                <a:latin typeface="+mj-lt"/>
              </a:rPr>
              <a:t>LoRaWAN</a:t>
            </a:r>
          </a:p>
          <a:p>
            <a:endParaRPr lang="en-US" i="0">
              <a:latin typeface="+mj-lt"/>
            </a:endParaRPr>
          </a:p>
        </p:txBody>
      </p:sp>
      <p:sp>
        <p:nvSpPr>
          <p:cNvPr id="18" name="Title 1">
            <a:extLst>
              <a:ext uri="{FF2B5EF4-FFF2-40B4-BE49-F238E27FC236}">
                <a16:creationId xmlns:a16="http://schemas.microsoft.com/office/drawing/2014/main" id="{E0900B7E-455A-3D03-8275-64119FB239CD}"/>
              </a:ext>
            </a:extLst>
          </p:cNvPr>
          <p:cNvSpPr txBox="1">
            <a:spLocks/>
          </p:cNvSpPr>
          <p:nvPr/>
        </p:nvSpPr>
        <p:spPr bwMode="blackWhite">
          <a:xfrm>
            <a:off x="1279052" y="4270312"/>
            <a:ext cx="6584719" cy="33855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2200" i="0">
                <a:solidFill>
                  <a:srgbClr val="E0E00B"/>
                </a:solidFill>
                <a:latin typeface="Franklin Gothic Medium"/>
              </a:rPr>
              <a:t>Coverage</a:t>
            </a:r>
            <a:r>
              <a:rPr lang="en-US" sz="2000" i="0">
                <a:solidFill>
                  <a:srgbClr val="E0E00B"/>
                </a:solidFill>
                <a:latin typeface="Franklin Gothic Medium"/>
              </a:rPr>
              <a:t> , Battery life, Cost effective and Data rate </a:t>
            </a:r>
            <a:endParaRPr lang="ko-KR" altLang="en-US"/>
          </a:p>
        </p:txBody>
      </p:sp>
      <p:grpSp>
        <p:nvGrpSpPr>
          <p:cNvPr id="11" name="그룹 10">
            <a:extLst>
              <a:ext uri="{FF2B5EF4-FFF2-40B4-BE49-F238E27FC236}">
                <a16:creationId xmlns:a16="http://schemas.microsoft.com/office/drawing/2014/main" id="{12707C92-C4DD-3927-6455-FBCAEA1259AB}"/>
              </a:ext>
            </a:extLst>
          </p:cNvPr>
          <p:cNvGrpSpPr/>
          <p:nvPr/>
        </p:nvGrpSpPr>
        <p:grpSpPr>
          <a:xfrm>
            <a:off x="4010735" y="1036597"/>
            <a:ext cx="4685695" cy="2833339"/>
            <a:chOff x="2227997" y="1062186"/>
            <a:chExt cx="4685695" cy="2833339"/>
          </a:xfrm>
        </p:grpSpPr>
        <p:pic>
          <p:nvPicPr>
            <p:cNvPr id="4" name="그림 5">
              <a:extLst>
                <a:ext uri="{FF2B5EF4-FFF2-40B4-BE49-F238E27FC236}">
                  <a16:creationId xmlns:a16="http://schemas.microsoft.com/office/drawing/2014/main" id="{4BEB9667-8890-17E3-5453-D98083B6316F}"/>
                </a:ext>
              </a:extLst>
            </p:cNvPr>
            <p:cNvPicPr>
              <a:picLocks noChangeAspect="1"/>
            </p:cNvPicPr>
            <p:nvPr/>
          </p:nvPicPr>
          <p:blipFill>
            <a:blip r:embed="rId2"/>
            <a:stretch>
              <a:fillRect/>
            </a:stretch>
          </p:blipFill>
          <p:spPr>
            <a:xfrm>
              <a:off x="2447641" y="1062186"/>
              <a:ext cx="4248717" cy="2477478"/>
            </a:xfrm>
            <a:prstGeom prst="rect">
              <a:avLst/>
            </a:prstGeom>
          </p:spPr>
        </p:pic>
        <p:sp>
          <p:nvSpPr>
            <p:cNvPr id="8" name="Title 1">
              <a:extLst>
                <a:ext uri="{FF2B5EF4-FFF2-40B4-BE49-F238E27FC236}">
                  <a16:creationId xmlns:a16="http://schemas.microsoft.com/office/drawing/2014/main" id="{33441988-CE46-75D3-98E7-1BDCB7F3378C}"/>
                </a:ext>
              </a:extLst>
            </p:cNvPr>
            <p:cNvSpPr txBox="1">
              <a:spLocks/>
            </p:cNvSpPr>
            <p:nvPr/>
          </p:nvSpPr>
          <p:spPr bwMode="blackWhite">
            <a:xfrm>
              <a:off x="2227997" y="3664693"/>
              <a:ext cx="468569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6">
                      <a:lumMod val="95000"/>
                    </a:schemeClr>
                  </a:solidFill>
                  <a:latin typeface="Franklin Gothic Medium"/>
                </a:rPr>
                <a:t>Figure 4: </a:t>
              </a:r>
              <a:r>
                <a:rPr lang="en-US" sz="1500" i="0" err="1">
                  <a:solidFill>
                    <a:schemeClr val="accent6">
                      <a:lumMod val="95000"/>
                    </a:schemeClr>
                  </a:solidFill>
                  <a:latin typeface="Franklin Gothic Medium"/>
                </a:rPr>
                <a:t>LoRaWAN</a:t>
              </a:r>
              <a:r>
                <a:rPr lang="en-US" sz="1500" i="0">
                  <a:solidFill>
                    <a:schemeClr val="accent6">
                      <a:lumMod val="95000"/>
                    </a:schemeClr>
                  </a:solidFill>
                  <a:latin typeface="Franklin Gothic Medium"/>
                </a:rPr>
                <a:t> use cases within a smart city [4]</a:t>
              </a:r>
              <a:endParaRPr lang="ko-KR" altLang="en-US" sz="1500" i="0">
                <a:solidFill>
                  <a:schemeClr val="accent6">
                    <a:lumMod val="95000"/>
                  </a:schemeClr>
                </a:solidFill>
                <a:ea typeface="돋움"/>
              </a:endParaRPr>
            </a:p>
          </p:txBody>
        </p:sp>
      </p:grpSp>
      <p:grpSp>
        <p:nvGrpSpPr>
          <p:cNvPr id="10" name="그룹 9">
            <a:extLst>
              <a:ext uri="{FF2B5EF4-FFF2-40B4-BE49-F238E27FC236}">
                <a16:creationId xmlns:a16="http://schemas.microsoft.com/office/drawing/2014/main" id="{7AF91275-A617-CED1-15EA-AF91EDDAFB9D}"/>
              </a:ext>
            </a:extLst>
          </p:cNvPr>
          <p:cNvGrpSpPr/>
          <p:nvPr/>
        </p:nvGrpSpPr>
        <p:grpSpPr>
          <a:xfrm>
            <a:off x="285322" y="1131909"/>
            <a:ext cx="3862565" cy="2738025"/>
            <a:chOff x="681961" y="1021021"/>
            <a:chExt cx="3862565" cy="2738025"/>
          </a:xfrm>
        </p:grpSpPr>
        <p:pic>
          <p:nvPicPr>
            <p:cNvPr id="2" name="그림 2" descr="장치, 게이지이(가) 표시된 사진&#10;&#10;자동 생성된 설명">
              <a:extLst>
                <a:ext uri="{FF2B5EF4-FFF2-40B4-BE49-F238E27FC236}">
                  <a16:creationId xmlns:a16="http://schemas.microsoft.com/office/drawing/2014/main" id="{B12AF571-AE2D-C7C7-4B0F-62C5CFE95DF1}"/>
                </a:ext>
              </a:extLst>
            </p:cNvPr>
            <p:cNvPicPr>
              <a:picLocks noChangeAspect="1"/>
            </p:cNvPicPr>
            <p:nvPr/>
          </p:nvPicPr>
          <p:blipFill>
            <a:blip r:embed="rId3"/>
            <a:stretch>
              <a:fillRect/>
            </a:stretch>
          </p:blipFill>
          <p:spPr>
            <a:xfrm>
              <a:off x="1451780" y="1021021"/>
              <a:ext cx="2320972" cy="2316706"/>
            </a:xfrm>
            <a:prstGeom prst="rect">
              <a:avLst/>
            </a:prstGeom>
          </p:spPr>
        </p:pic>
        <p:sp>
          <p:nvSpPr>
            <p:cNvPr id="9" name="Title 1">
              <a:extLst>
                <a:ext uri="{FF2B5EF4-FFF2-40B4-BE49-F238E27FC236}">
                  <a16:creationId xmlns:a16="http://schemas.microsoft.com/office/drawing/2014/main" id="{2349B205-3C21-6A8B-4D8B-718F694AA565}"/>
                </a:ext>
              </a:extLst>
            </p:cNvPr>
            <p:cNvSpPr txBox="1">
              <a:spLocks/>
            </p:cNvSpPr>
            <p:nvPr/>
          </p:nvSpPr>
          <p:spPr bwMode="blackWhite">
            <a:xfrm>
              <a:off x="681961" y="3528214"/>
              <a:ext cx="386256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2"/>
                  </a:solidFill>
                  <a:latin typeface="Franklin Gothic Medium"/>
                </a:rPr>
                <a:t>Figure 3: Wi-Fi LoRa 32 [3]</a:t>
              </a:r>
              <a:endParaRPr lang="ko-KR" altLang="en-US" sz="1500" i="0">
                <a:solidFill>
                  <a:schemeClr val="accent2"/>
                </a:solidFill>
                <a:ea typeface="돋움"/>
              </a:endParaRPr>
            </a:p>
          </p:txBody>
        </p:sp>
      </p:grpSp>
    </p:spTree>
    <p:extLst>
      <p:ext uri="{BB962C8B-B14F-4D97-AF65-F5344CB8AC3E}">
        <p14:creationId xmlns:p14="http://schemas.microsoft.com/office/powerpoint/2010/main" val="4008291398"/>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endParaRPr lang="ko-KR" altLang="en-US"/>
          </a:p>
        </p:txBody>
      </p:sp>
      <p:pic>
        <p:nvPicPr>
          <p:cNvPr id="2" name="그림 2">
            <a:extLst>
              <a:ext uri="{FF2B5EF4-FFF2-40B4-BE49-F238E27FC236}">
                <a16:creationId xmlns:a16="http://schemas.microsoft.com/office/drawing/2014/main" id="{B1BC73FD-3517-902D-25B8-E61D2315DA85}"/>
              </a:ext>
            </a:extLst>
          </p:cNvPr>
          <p:cNvPicPr>
            <a:picLocks noChangeAspect="1"/>
          </p:cNvPicPr>
          <p:nvPr/>
        </p:nvPicPr>
        <p:blipFill>
          <a:blip r:embed="rId3"/>
          <a:stretch>
            <a:fillRect/>
          </a:stretch>
        </p:blipFill>
        <p:spPr>
          <a:xfrm>
            <a:off x="1498982" y="1000126"/>
            <a:ext cx="6151889" cy="3341278"/>
          </a:xfrm>
          <a:prstGeom prst="rect">
            <a:avLst/>
          </a:prstGeom>
        </p:spPr>
      </p:pic>
      <p:sp>
        <p:nvSpPr>
          <p:cNvPr id="7" name="Title 1">
            <a:extLst>
              <a:ext uri="{FF2B5EF4-FFF2-40B4-BE49-F238E27FC236}">
                <a16:creationId xmlns:a16="http://schemas.microsoft.com/office/drawing/2014/main" id="{E2611BF9-AF82-D7F0-696E-CD15D11B4710}"/>
              </a:ext>
            </a:extLst>
          </p:cNvPr>
          <p:cNvSpPr txBox="1">
            <a:spLocks/>
          </p:cNvSpPr>
          <p:nvPr/>
        </p:nvSpPr>
        <p:spPr bwMode="blackWhite">
          <a:xfrm>
            <a:off x="2641982" y="4521943"/>
            <a:ext cx="3862565" cy="246221"/>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600" i="0">
                <a:solidFill>
                  <a:schemeClr val="accent2"/>
                </a:solidFill>
                <a:latin typeface="Franklin Gothic Medium"/>
              </a:rPr>
              <a:t>Figure 2: Wireless Technologies in IoT [2]</a:t>
            </a:r>
            <a:endParaRPr lang="ko-KR" altLang="en-US" sz="1600" i="0">
              <a:solidFill>
                <a:schemeClr val="accent2"/>
              </a:solidFill>
              <a:ea typeface="돋움"/>
            </a:endParaRP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6</a:t>
            </a:fld>
            <a:endParaRPr lang="en-US" sz="1000" dirty="0">
              <a:solidFill>
                <a:schemeClr val="accent4"/>
              </a:solidFill>
            </a:endParaRPr>
          </a:p>
        </p:txBody>
      </p:sp>
    </p:spTree>
    <p:extLst>
      <p:ext uri="{BB962C8B-B14F-4D97-AF65-F5344CB8AC3E}">
        <p14:creationId xmlns:p14="http://schemas.microsoft.com/office/powerpoint/2010/main" val="1737660100"/>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dirty="0">
                <a:latin typeface="+mj-lt"/>
              </a:rPr>
              <a:t>Use cases of LoRaWAN</a:t>
            </a:r>
            <a:endParaRPr lang="ko-KR" dirty="0"/>
          </a:p>
        </p:txBody>
      </p:sp>
      <p:sp>
        <p:nvSpPr>
          <p:cNvPr id="7" name="Title 1">
            <a:extLst>
              <a:ext uri="{FF2B5EF4-FFF2-40B4-BE49-F238E27FC236}">
                <a16:creationId xmlns:a16="http://schemas.microsoft.com/office/drawing/2014/main" id="{20C9B933-82BE-3D13-3631-5DC4F74779F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Advantages of LoRaWAN</a:t>
            </a:r>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dirty="0">
                <a:solidFill>
                  <a:schemeClr val="accent6"/>
                </a:solidFill>
                <a:latin typeface="Franklin Gothic Medium"/>
              </a:rPr>
              <a:t>Long-Distance (Coverage)</a:t>
            </a:r>
          </a:p>
          <a:p>
            <a:pPr marL="285750" indent="-285750">
              <a:lnSpc>
                <a:spcPct val="100000"/>
              </a:lnSpc>
              <a:spcBef>
                <a:spcPts val="0"/>
              </a:spcBef>
              <a:buFont typeface="Arial"/>
              <a:buChar char="•"/>
            </a:pPr>
            <a:r>
              <a:rPr lang="en-US" sz="1800" i="0" dirty="0">
                <a:solidFill>
                  <a:schemeClr val="accent6"/>
                </a:solidFill>
                <a:latin typeface="Franklin Gothic Medium"/>
              </a:rPr>
              <a:t>Low-Power (Battery Life)</a:t>
            </a:r>
            <a:endParaRPr lang="en-US" dirty="0">
              <a:solidFill>
                <a:schemeClr val="accent6"/>
              </a:solidFill>
            </a:endParaRPr>
          </a:p>
          <a:p>
            <a:pPr marL="285750" indent="-285750">
              <a:lnSpc>
                <a:spcPct val="100000"/>
              </a:lnSpc>
              <a:spcBef>
                <a:spcPts val="0"/>
              </a:spcBef>
              <a:buFont typeface="Arial"/>
              <a:buChar char="•"/>
            </a:pPr>
            <a:r>
              <a:rPr lang="en-US" sz="1800" i="0" dirty="0">
                <a:solidFill>
                  <a:schemeClr val="accent6"/>
                </a:solidFill>
                <a:latin typeface="Franklin Gothic Medium"/>
              </a:rPr>
              <a:t>Cost Effective</a:t>
            </a:r>
          </a:p>
          <a:p>
            <a:pPr marL="285750" indent="-285750">
              <a:lnSpc>
                <a:spcPct val="100000"/>
              </a:lnSpc>
              <a:spcBef>
                <a:spcPts val="0"/>
              </a:spcBef>
              <a:buFont typeface="Arial"/>
              <a:buChar char="•"/>
            </a:pPr>
            <a:r>
              <a:rPr lang="en-US" sz="1800" i="0" dirty="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dirty="0">
                <a:solidFill>
                  <a:schemeClr val="accent6"/>
                </a:solidFill>
                <a:latin typeface="Franklin Gothic Medium"/>
              </a:rPr>
              <a:t>Compared to other LPWAN Technologies</a:t>
            </a:r>
          </a:p>
        </p:txBody>
      </p:sp>
      <p:grpSp>
        <p:nvGrpSpPr>
          <p:cNvPr id="18" name="그룹 9">
            <a:extLst>
              <a:ext uri="{FF2B5EF4-FFF2-40B4-BE49-F238E27FC236}">
                <a16:creationId xmlns:a16="http://schemas.microsoft.com/office/drawing/2014/main" id="{4E3FDFC3-4C2E-EA26-7AD0-FC4FB15E2883}"/>
              </a:ext>
            </a:extLst>
          </p:cNvPr>
          <p:cNvGrpSpPr/>
          <p:nvPr/>
        </p:nvGrpSpPr>
        <p:grpSpPr>
          <a:xfrm>
            <a:off x="4492897" y="2017752"/>
            <a:ext cx="3862565" cy="2738025"/>
            <a:chOff x="681961" y="1021021"/>
            <a:chExt cx="3862565" cy="2738025"/>
          </a:xfrm>
        </p:grpSpPr>
        <p:pic>
          <p:nvPicPr>
            <p:cNvPr id="19" name="그림 2" descr="장치, 게이지이(가) 표시된 사진&#10;&#10;자동 생성된 설명">
              <a:extLst>
                <a:ext uri="{FF2B5EF4-FFF2-40B4-BE49-F238E27FC236}">
                  <a16:creationId xmlns:a16="http://schemas.microsoft.com/office/drawing/2014/main" id="{73865BFC-FCCC-82D1-EF2B-CBF584D3C428}"/>
                </a:ext>
              </a:extLst>
            </p:cNvPr>
            <p:cNvPicPr>
              <a:picLocks noChangeAspect="1"/>
            </p:cNvPicPr>
            <p:nvPr/>
          </p:nvPicPr>
          <p:blipFill>
            <a:blip r:embed="rId3"/>
            <a:stretch>
              <a:fillRect/>
            </a:stretch>
          </p:blipFill>
          <p:spPr>
            <a:xfrm>
              <a:off x="1451780" y="1021021"/>
              <a:ext cx="2320972" cy="2316706"/>
            </a:xfrm>
            <a:prstGeom prst="rect">
              <a:avLst/>
            </a:prstGeom>
          </p:spPr>
        </p:pic>
        <p:sp>
          <p:nvSpPr>
            <p:cNvPr id="21" name="Title 1">
              <a:extLst>
                <a:ext uri="{FF2B5EF4-FFF2-40B4-BE49-F238E27FC236}">
                  <a16:creationId xmlns:a16="http://schemas.microsoft.com/office/drawing/2014/main" id="{AE52688A-C6EB-0225-1B68-263C5F8C6678}"/>
                </a:ext>
              </a:extLst>
            </p:cNvPr>
            <p:cNvSpPr txBox="1">
              <a:spLocks/>
            </p:cNvSpPr>
            <p:nvPr/>
          </p:nvSpPr>
          <p:spPr bwMode="blackWhite">
            <a:xfrm>
              <a:off x="681961" y="3528214"/>
              <a:ext cx="3862565" cy="23083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00000"/>
                </a:lnSpc>
                <a:spcBef>
                  <a:spcPts val="0"/>
                </a:spcBef>
              </a:pPr>
              <a:r>
                <a:rPr lang="en-US" sz="1500" i="0">
                  <a:solidFill>
                    <a:schemeClr val="accent2"/>
                  </a:solidFill>
                  <a:latin typeface="Franklin Gothic Medium"/>
                </a:rPr>
                <a:t>Figure 3: Wi-Fi LoRa 32 [3]</a:t>
              </a:r>
              <a:endParaRPr lang="ko-KR" altLang="en-US" sz="1500" i="0">
                <a:solidFill>
                  <a:schemeClr val="accent2"/>
                </a:solidFill>
                <a:ea typeface="돋움"/>
              </a:endParaRPr>
            </a:p>
          </p:txBody>
        </p:sp>
      </p:gr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z="1000" smtClean="0">
                <a:solidFill>
                  <a:schemeClr val="accent4"/>
                </a:solidFill>
              </a:rPr>
              <a:pPr/>
              <a:t>7</a:t>
            </a:fld>
            <a:endParaRPr lang="en-US" sz="1000">
              <a:solidFill>
                <a:schemeClr val="accent4"/>
              </a:solidFill>
            </a:endParaRPr>
          </a:p>
        </p:txBody>
      </p:sp>
    </p:spTree>
    <p:extLst>
      <p:ext uri="{BB962C8B-B14F-4D97-AF65-F5344CB8AC3E}">
        <p14:creationId xmlns:p14="http://schemas.microsoft.com/office/powerpoint/2010/main" val="2538002800"/>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pic>
        <p:nvPicPr>
          <p:cNvPr id="3" name="그림 3" descr="나무, 실외이(가) 표시된 사진&#10;&#10;자동 생성된 설명">
            <a:extLst>
              <a:ext uri="{FF2B5EF4-FFF2-40B4-BE49-F238E27FC236}">
                <a16:creationId xmlns:a16="http://schemas.microsoft.com/office/drawing/2014/main" id="{A92E52A3-7BFF-A8AA-8426-074B9AE22CAF}"/>
              </a:ext>
            </a:extLst>
          </p:cNvPr>
          <p:cNvPicPr>
            <a:picLocks noChangeAspect="1"/>
          </p:cNvPicPr>
          <p:nvPr/>
        </p:nvPicPr>
        <p:blipFill>
          <a:blip r:embed="rId3"/>
          <a:stretch>
            <a:fillRect/>
          </a:stretch>
        </p:blipFill>
        <p:spPr>
          <a:xfrm>
            <a:off x="683956" y="1316316"/>
            <a:ext cx="3655423" cy="2376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그림 5" descr="잔디이(가) 표시된 사진&#10;&#10;자동 생성된 설명">
            <a:extLst>
              <a:ext uri="{FF2B5EF4-FFF2-40B4-BE49-F238E27FC236}">
                <a16:creationId xmlns:a16="http://schemas.microsoft.com/office/drawing/2014/main" id="{04B9DE12-6253-5960-A0A2-284C2B0502A8}"/>
              </a:ext>
            </a:extLst>
          </p:cNvPr>
          <p:cNvPicPr>
            <a:picLocks noChangeAspect="1"/>
          </p:cNvPicPr>
          <p:nvPr/>
        </p:nvPicPr>
        <p:blipFill>
          <a:blip r:embed="rId4"/>
          <a:stretch>
            <a:fillRect/>
          </a:stretch>
        </p:blipFill>
        <p:spPr>
          <a:xfrm>
            <a:off x="4852873" y="1311848"/>
            <a:ext cx="3655423" cy="2378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20C9B933-82BE-3D13-3631-5DC4F74779F0}"/>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Agriculture Field</a:t>
            </a:r>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763424" y="3950443"/>
            <a:ext cx="8179801" cy="83099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chemeClr val="accent2"/>
                </a:solidFill>
                <a:latin typeface="Franklin Gothic Medium"/>
              </a:rPr>
              <a:t>Used in smart farms to increase production by monitoring information</a:t>
            </a:r>
            <a:endParaRPr lang="ko-KR" altLang="en-US">
              <a:solidFill>
                <a:schemeClr val="accent2"/>
              </a:solidFill>
            </a:endParaRPr>
          </a:p>
          <a:p>
            <a:pPr marL="285750" indent="-285750">
              <a:lnSpc>
                <a:spcPct val="100000"/>
              </a:lnSpc>
              <a:spcBef>
                <a:spcPts val="0"/>
              </a:spcBef>
              <a:buFont typeface="Arial"/>
              <a:buChar char="•"/>
            </a:pPr>
            <a:r>
              <a:rPr lang="en-US" sz="1800" i="0">
                <a:solidFill>
                  <a:schemeClr val="accent2"/>
                </a:solidFill>
                <a:latin typeface="Franklin Gothic Medium"/>
              </a:rPr>
              <a:t>Wide areas require wireless connectivity and long lasting battery</a:t>
            </a:r>
          </a:p>
          <a:p>
            <a:pPr>
              <a:lnSpc>
                <a:spcPct val="100000"/>
              </a:lnSpc>
              <a:spcBef>
                <a:spcPts val="0"/>
              </a:spcBef>
            </a:pPr>
            <a:r>
              <a:rPr lang="en-US" sz="1800" i="0">
                <a:solidFill>
                  <a:srgbClr val="FAF02A"/>
                </a:solidFill>
                <a:latin typeface="Franklin Gothic Medium"/>
              </a:rPr>
              <a:t>➡ </a:t>
            </a:r>
            <a:r>
              <a:rPr lang="en-US" sz="1800" i="0" err="1">
                <a:solidFill>
                  <a:srgbClr val="FAF02A"/>
                </a:solidFill>
                <a:latin typeface="Franklin Gothic Medium"/>
              </a:rPr>
              <a:t>LoRaWAN</a:t>
            </a:r>
            <a:r>
              <a:rPr lang="en-US" sz="1800" i="0">
                <a:solidFill>
                  <a:srgbClr val="FAF02A"/>
                </a:solidFill>
                <a:latin typeface="Franklin Gothic Medium"/>
              </a:rPr>
              <a:t> enables low-power, long-distance communication</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a:xfrm>
            <a:off x="8474334" y="4643105"/>
            <a:ext cx="365760" cy="274320"/>
          </a:xfrm>
        </p:spPr>
        <p:txBody>
          <a:bodyPr/>
          <a:lstStyle/>
          <a:p>
            <a:fld id="{8A7A6979-0714-4377-B894-6BE4C2D6E202}" type="slidenum">
              <a:rPr lang="en-US" smtClean="0"/>
              <a:pPr/>
              <a:t>8</a:t>
            </a:fld>
            <a:endParaRPr lang="en-US"/>
          </a:p>
        </p:txBody>
      </p:sp>
    </p:spTree>
    <p:extLst>
      <p:ext uri="{BB962C8B-B14F-4D97-AF65-F5344CB8AC3E}">
        <p14:creationId xmlns:p14="http://schemas.microsoft.com/office/powerpoint/2010/main" val="68083801"/>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Use cases of </a:t>
            </a:r>
            <a:r>
              <a:rPr lang="en-US" i="0" err="1">
                <a:latin typeface="+mj-lt"/>
              </a:rPr>
              <a:t>LoRaWAN</a:t>
            </a:r>
            <a:endParaRPr lang="ko-KR" err="1"/>
          </a:p>
        </p:txBody>
      </p:sp>
      <p:sp>
        <p:nvSpPr>
          <p:cNvPr id="9" name="Title 1">
            <a:extLst>
              <a:ext uri="{FF2B5EF4-FFF2-40B4-BE49-F238E27FC236}">
                <a16:creationId xmlns:a16="http://schemas.microsoft.com/office/drawing/2014/main" id="{16E4F5ED-433A-9C1D-00AD-D10F03CE3ACB}"/>
              </a:ext>
            </a:extLst>
          </p:cNvPr>
          <p:cNvSpPr txBox="1">
            <a:spLocks/>
          </p:cNvSpPr>
          <p:nvPr/>
        </p:nvSpPr>
        <p:spPr bwMode="blackWhite">
          <a:xfrm>
            <a:off x="1041141" y="2017752"/>
            <a:ext cx="6695957" cy="11079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lnSpc>
                <a:spcPct val="100000"/>
              </a:lnSpc>
              <a:spcBef>
                <a:spcPts val="0"/>
              </a:spcBef>
              <a:buFont typeface="Arial"/>
              <a:buChar char="•"/>
            </a:pPr>
            <a:r>
              <a:rPr lang="en-US" sz="1800" i="0">
                <a:solidFill>
                  <a:srgbClr val="FFFF00"/>
                </a:solidFill>
                <a:latin typeface="Franklin Gothic Medium"/>
              </a:rPr>
              <a:t>Long-Distance (Coverage)</a:t>
            </a:r>
          </a:p>
          <a:p>
            <a:pPr marL="285750" indent="-285750">
              <a:lnSpc>
                <a:spcPct val="100000"/>
              </a:lnSpc>
              <a:spcBef>
                <a:spcPts val="0"/>
              </a:spcBef>
              <a:buFont typeface="Arial"/>
              <a:buChar char="•"/>
            </a:pPr>
            <a:r>
              <a:rPr lang="en-US" sz="1800" i="0">
                <a:solidFill>
                  <a:srgbClr val="FFFF00"/>
                </a:solidFill>
                <a:latin typeface="Franklin Gothic Medium"/>
              </a:rPr>
              <a:t>Low-Power (Battery Life)</a:t>
            </a:r>
            <a:endParaRPr lang="en-US"/>
          </a:p>
          <a:p>
            <a:pPr marL="285750" indent="-285750">
              <a:lnSpc>
                <a:spcPct val="100000"/>
              </a:lnSpc>
              <a:spcBef>
                <a:spcPts val="0"/>
              </a:spcBef>
              <a:buFont typeface="Arial"/>
              <a:buChar char="•"/>
            </a:pPr>
            <a:r>
              <a:rPr lang="en-US" sz="1800" i="0">
                <a:solidFill>
                  <a:schemeClr val="accent6"/>
                </a:solidFill>
                <a:latin typeface="Franklin Gothic Medium"/>
              </a:rPr>
              <a:t>Cost Effective</a:t>
            </a:r>
          </a:p>
          <a:p>
            <a:pPr marL="285750" indent="-285750">
              <a:lnSpc>
                <a:spcPct val="100000"/>
              </a:lnSpc>
              <a:spcBef>
                <a:spcPts val="0"/>
              </a:spcBef>
              <a:buFont typeface="Arial"/>
              <a:buChar char="•"/>
            </a:pPr>
            <a:r>
              <a:rPr lang="en-US" sz="1800" i="0">
                <a:solidFill>
                  <a:schemeClr val="accent6"/>
                </a:solidFill>
                <a:latin typeface="Franklin Gothic Medium"/>
              </a:rPr>
              <a:t>Data Rate</a:t>
            </a:r>
          </a:p>
        </p:txBody>
      </p:sp>
      <p:sp>
        <p:nvSpPr>
          <p:cNvPr id="17" name="Title 1">
            <a:extLst>
              <a:ext uri="{FF2B5EF4-FFF2-40B4-BE49-F238E27FC236}">
                <a16:creationId xmlns:a16="http://schemas.microsoft.com/office/drawing/2014/main" id="{EE0D1C01-53FE-91B5-24D3-1AA667CD3875}"/>
              </a:ext>
            </a:extLst>
          </p:cNvPr>
          <p:cNvSpPr txBox="1">
            <a:spLocks/>
          </p:cNvSpPr>
          <p:nvPr/>
        </p:nvSpPr>
        <p:spPr bwMode="blackWhite">
          <a:xfrm>
            <a:off x="683537" y="1361076"/>
            <a:ext cx="66959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00000"/>
              </a:lnSpc>
              <a:spcBef>
                <a:spcPts val="0"/>
              </a:spcBef>
            </a:pPr>
            <a:r>
              <a:rPr lang="en-US" sz="1800" i="0">
                <a:solidFill>
                  <a:schemeClr val="accent6"/>
                </a:solidFill>
                <a:latin typeface="Franklin Gothic Medium"/>
              </a:rPr>
              <a:t>Compared to other LPWAN Technologies</a:t>
            </a:r>
          </a:p>
        </p:txBody>
      </p:sp>
      <p:pic>
        <p:nvPicPr>
          <p:cNvPr id="2" name="그림 3" descr="나무, 실외이(가) 표시된 사진&#10;&#10;자동 생성된 설명">
            <a:extLst>
              <a:ext uri="{FF2B5EF4-FFF2-40B4-BE49-F238E27FC236}">
                <a16:creationId xmlns:a16="http://schemas.microsoft.com/office/drawing/2014/main" id="{58737EDB-A898-DC75-8462-6D8130C6F9D0}"/>
              </a:ext>
            </a:extLst>
          </p:cNvPr>
          <p:cNvPicPr>
            <a:picLocks noChangeAspect="1"/>
          </p:cNvPicPr>
          <p:nvPr/>
        </p:nvPicPr>
        <p:blipFill>
          <a:blip r:embed="rId3"/>
          <a:stretch>
            <a:fillRect/>
          </a:stretch>
        </p:blipFill>
        <p:spPr>
          <a:xfrm>
            <a:off x="4700039" y="2017752"/>
            <a:ext cx="3655423" cy="2376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itle 1">
            <a:extLst>
              <a:ext uri="{FF2B5EF4-FFF2-40B4-BE49-F238E27FC236}">
                <a16:creationId xmlns:a16="http://schemas.microsoft.com/office/drawing/2014/main" id="{76CA4E2F-6E2E-DD59-E7CB-90E3B316420F}"/>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Agriculture Field</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9</a:t>
            </a:fld>
            <a:endParaRPr lang="en-US"/>
          </a:p>
        </p:txBody>
      </p:sp>
    </p:spTree>
    <p:extLst>
      <p:ext uri="{BB962C8B-B14F-4D97-AF65-F5344CB8AC3E}">
        <p14:creationId xmlns:p14="http://schemas.microsoft.com/office/powerpoint/2010/main" val="948436407"/>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230</TotalTime>
  <Words>4259</Words>
  <Application>Microsoft Office PowerPoint</Application>
  <PresentationFormat>On-screen Show (16:9)</PresentationFormat>
  <Paragraphs>454</Paragraphs>
  <Slides>54</Slides>
  <Notes>50</Notes>
  <HiddenSlides>1</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54</vt:i4>
      </vt:variant>
    </vt:vector>
  </HeadingPairs>
  <TitlesOfParts>
    <vt:vector size="77" baseType="lpstr">
      <vt:lpstr>Acumin Pro</vt:lpstr>
      <vt:lpstr>Acumin Pro ExtraCondensed</vt:lpstr>
      <vt:lpstr>Acumin Pro ExtraCondensed Smbd</vt:lpstr>
      <vt:lpstr>Acumin Pro Medium</vt:lpstr>
      <vt:lpstr>Acumin Pro Semibold</vt:lpstr>
      <vt:lpstr>Acumin Pro SemiCondensed</vt:lpstr>
      <vt:lpstr>AppleSystemUIFont</vt:lpstr>
      <vt:lpstr>Arial,Sans-Serif</vt:lpstr>
      <vt:lpstr>Malgun Gothic</vt:lpstr>
      <vt:lpstr>United Sans Cd Md</vt:lpstr>
      <vt:lpstr>United Sans Rg Md</vt:lpstr>
      <vt:lpstr>Arial</vt:lpstr>
      <vt:lpstr>Calibri</vt:lpstr>
      <vt:lpstr>Cambria Math</vt:lpstr>
      <vt:lpstr>Franklin Gothic Book</vt:lpstr>
      <vt:lpstr>Franklin Gothic Demi Cond</vt:lpstr>
      <vt:lpstr>Franklin Gothic Medium</vt:lpstr>
      <vt:lpstr>Franklin Gothic Medium Cond</vt:lpstr>
      <vt:lpstr>Impact</vt:lpstr>
      <vt:lpstr>Times New Roman</vt:lpstr>
      <vt:lpstr>Wingdings</vt:lpstr>
      <vt:lpstr>Parcel</vt:lpstr>
      <vt:lpstr>Purdue2</vt:lpstr>
      <vt:lpstr>Evaluating LoRaWAN performance in intentional and unintentional DoS attacks by legacy 900MHz network devices </vt:lpstr>
      <vt:lpstr>Team Members (454P)</vt:lpstr>
      <vt:lpstr>Contents</vt:lpstr>
      <vt:lpstr>Background</vt:lpstr>
      <vt:lpstr>Introduction</vt:lpstr>
      <vt:lpstr>Introduction</vt:lpstr>
      <vt:lpstr>Use cases of LoRaWAN</vt:lpstr>
      <vt:lpstr>Use cases of LoRaWAN</vt:lpstr>
      <vt:lpstr>Use cases of LoRaWAN</vt:lpstr>
      <vt:lpstr>Use cases of LoRaWAN </vt:lpstr>
      <vt:lpstr>Use cases of LoRaWAN</vt:lpstr>
      <vt:lpstr>Use cases of LoRaWAN</vt:lpstr>
      <vt:lpstr>Problem Statement</vt:lpstr>
      <vt:lpstr>Security Issues of LoRaWAN </vt:lpstr>
      <vt:lpstr>Security Issues of LoRaWAN </vt:lpstr>
      <vt:lpstr>Security Issues of LoRaWAN</vt:lpstr>
      <vt:lpstr>Goal of 454P</vt:lpstr>
      <vt:lpstr>PowerPoint Presentation</vt:lpstr>
      <vt:lpstr>Experiment Environment </vt:lpstr>
      <vt:lpstr>Experiment Device </vt:lpstr>
      <vt:lpstr>Why Only Jamming 906MHz? </vt:lpstr>
      <vt:lpstr>Indoor Experiment – End-nodes Placement</vt:lpstr>
      <vt:lpstr>Intentional vs Unintentional </vt:lpstr>
      <vt:lpstr>Indoor Experiment – Intentional</vt:lpstr>
      <vt:lpstr>Indoor Experiment – Unintentional</vt:lpstr>
      <vt:lpstr>Outdoor Experiment</vt:lpstr>
      <vt:lpstr>Experiment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lpstr>Thank you</vt:lpstr>
      <vt:lpstr>Use cases of LoRaWAN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Bang, Seokhyeon</cp:lastModifiedBy>
  <cp:revision>4</cp:revision>
  <dcterms:created xsi:type="dcterms:W3CDTF">2020-02-06T20:42:06Z</dcterms:created>
  <dcterms:modified xsi:type="dcterms:W3CDTF">2022-12-13T16:47:53Z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2022-12-05T16:08:04Z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077ca0ff-4405-4573-b72a-577b69ec799e</vt:lpwstr>
  </property>
  <property fmtid="{D5CDD505-2E9C-101B-9397-08002B2CF9AE}" pid="8" name="MSIP_Label_4044bd30-2ed7-4c9d-9d12-46200872a97b_ContentBits">
    <vt:lpwstr>0</vt:lpwstr>
  </property>
</Properties>
</file>